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4" r:id="rId1"/>
    <p:sldMasterId id="2147483726" r:id="rId2"/>
  </p:sldMasterIdLst>
  <p:notesMasterIdLst>
    <p:notesMasterId r:id="rId14"/>
  </p:notesMasterIdLst>
  <p:handoutMasterIdLst>
    <p:handoutMasterId r:id="rId15"/>
  </p:handoutMasterIdLst>
  <p:sldIdLst>
    <p:sldId id="408" r:id="rId3"/>
    <p:sldId id="413" r:id="rId4"/>
    <p:sldId id="265" r:id="rId5"/>
    <p:sldId id="347" r:id="rId6"/>
    <p:sldId id="345" r:id="rId7"/>
    <p:sldId id="266" r:id="rId8"/>
    <p:sldId id="411" r:id="rId9"/>
    <p:sldId id="409" r:id="rId10"/>
    <p:sldId id="412" r:id="rId11"/>
    <p:sldId id="410" r:id="rId12"/>
    <p:sldId id="401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84" autoAdjust="0"/>
    <p:restoredTop sz="99563" autoAdjust="0"/>
  </p:normalViewPr>
  <p:slideViewPr>
    <p:cSldViewPr snapToGrid="0" snapToObjects="1">
      <p:cViewPr varScale="1">
        <p:scale>
          <a:sx n="112" d="100"/>
          <a:sy n="112" d="100"/>
        </p:scale>
        <p:origin x="-12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9352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65541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F280-CD04-4533-93A4-333109B3A685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FA0F-D1C0-485F-A66B-9F21BDDE6765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598-889D-49AB-8E3E-33EABC9F63C8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D202-DB13-4FDF-8695-6B8D423A6FC5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3788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74C32-4923-4905-BF41-64ED0D33FDDA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093244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D665-B67D-4860-9DD5-EDE1E8153BA2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18590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7CCC6-4B95-43F8-8D10-7B5E5A7FDFF8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12280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1336A-8919-4F00-82E5-233CF27994CF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2148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AF6E1-0F3A-4DE9-A2BC-CA100ED5E27A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53931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1BEED-F616-4DE9-BD0B-75EC3D304F75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590736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16DB7-2324-414A-AE93-68C1D017388E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9650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C51CC-B829-4D68-BB86-7BAFF128AB6A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DD8B-795B-4848-BAF9-D883C7D78323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2755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5B33-0B30-4C1A-8732-A61BFBB479C1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518841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F654-EF9F-42F3-8D1E-79862675F3F6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25517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01F7B-3F95-4B9F-9F42-FFFAEB28B2A0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8061-3789-4D5E-855A-99AE0777E00E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35E4-7990-4447-86B7-0E20802242BF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B673-0B34-48B5-BB1D-129C07F11E8F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1E9C3-806A-47FD-BBDF-613AD319EC42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39E2-778E-4A2D-9F1F-99379A4B2E00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6BEAD-5113-42CC-B71F-AA3386CE066B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87056A3-A255-49CA-ABAF-5CE2AA9E0AAE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Copyright © EV3Lessons.com 2014 (Last edit: 2/26/2015)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326AB-5033-47B1-9E28-3EA012082E8E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643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team@droidsrobotics.or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://creativecommons.org/licenses/by-nc-sa/4.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2305" y="311631"/>
            <a:ext cx="4182799" cy="1923569"/>
          </a:xfrm>
        </p:spPr>
        <p:txBody>
          <a:bodyPr/>
          <a:lstStyle/>
          <a:p>
            <a:pPr algn="ctr"/>
            <a:r>
              <a:rPr lang="en-US" sz="3200" dirty="0" smtClean="0"/>
              <a:t>BEGINNER EV3 </a:t>
            </a:r>
            <a:r>
              <a:rPr lang="en-US" sz="3200" dirty="0" smtClean="0"/>
              <a:t>PROGRAMMEER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dirty="0" smtClean="0"/>
              <a:t>Les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487501" y="5949643"/>
            <a:ext cx="4750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Door</a:t>
            </a:r>
            <a:r>
              <a:rPr lang="en-US" sz="2800" dirty="0" smtClean="0"/>
              <a:t>: </a:t>
            </a:r>
            <a:r>
              <a:rPr lang="en-US" sz="2800" dirty="0" smtClean="0"/>
              <a:t>Droids Robotics</a:t>
            </a:r>
          </a:p>
        </p:txBody>
      </p:sp>
      <p:pic>
        <p:nvPicPr>
          <p:cNvPr id="3" name="Picture 2" descr="Droidslogo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306" y="5456830"/>
            <a:ext cx="1085195" cy="108519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0088" y="2713113"/>
            <a:ext cx="81875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Onderwerpen</a:t>
            </a:r>
            <a:r>
              <a:rPr lang="en-US" sz="28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2800" dirty="0" err="1" smtClean="0">
                <a:solidFill>
                  <a:srgbClr val="FF0000"/>
                </a:solidFill>
              </a:rPr>
              <a:t>Draaien</a:t>
            </a:r>
            <a:r>
              <a:rPr lang="en-US" sz="2800" dirty="0" smtClean="0">
                <a:solidFill>
                  <a:srgbClr val="FF0000"/>
                </a:solidFill>
              </a:rPr>
              <a:t>/</a:t>
            </a:r>
            <a:r>
              <a:rPr lang="en-US" sz="2800" dirty="0" err="1" smtClean="0">
                <a:solidFill>
                  <a:srgbClr val="FF0000"/>
                </a:solidFill>
              </a:rPr>
              <a:t>bochten</a:t>
            </a:r>
            <a:endParaRPr lang="en-US" sz="2800" dirty="0" smtClean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85105" y="436041"/>
            <a:ext cx="4231698" cy="157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63762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Oplossing opdracht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429" y="1260699"/>
            <a:ext cx="4100245" cy="4373563"/>
          </a:xfrm>
        </p:spPr>
        <p:txBody>
          <a:bodyPr/>
          <a:lstStyle/>
          <a:p>
            <a:pPr algn="ctr"/>
            <a:r>
              <a:rPr lang="nl-NL" u="sng" dirty="0" smtClean="0">
                <a:solidFill>
                  <a:srgbClr val="00B050"/>
                </a:solidFill>
              </a:rPr>
              <a:t>Opdracht 2</a:t>
            </a:r>
          </a:p>
          <a:p>
            <a:r>
              <a:rPr lang="nl-NL" b="0" dirty="0" smtClean="0"/>
              <a:t>Je hebt waarschijnlijk een spin draai gebruikt omdat dit beter is voor strakke draaien en je hiermee dichter bij de startpositie uitkomt!</a:t>
            </a:r>
            <a:endParaRPr lang="nl-NL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2" name="Content Placeholder 2"/>
          <p:cNvSpPr txBox="1">
            <a:spLocks/>
          </p:cNvSpPr>
          <p:nvPr/>
        </p:nvSpPr>
        <p:spPr>
          <a:xfrm>
            <a:off x="282526" y="1260699"/>
            <a:ext cx="3922429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u="sng" dirty="0" smtClean="0">
                <a:solidFill>
                  <a:srgbClr val="00B050"/>
                </a:solidFill>
              </a:rPr>
              <a:t>Opdracht 1</a:t>
            </a:r>
          </a:p>
          <a:p>
            <a:r>
              <a:rPr lang="nl-NL" b="0" dirty="0" smtClean="0"/>
              <a:t>Je hebt waarschijnlijk een combinatie van rechtdoor rijden en spil draaien gebruikt om rond de doos te kunnen rijden</a:t>
            </a:r>
            <a:r>
              <a:rPr lang="en-US" b="0" dirty="0" smtClean="0"/>
              <a:t>.</a:t>
            </a:r>
            <a:endParaRPr lang="en-US" b="0" dirty="0"/>
          </a:p>
        </p:txBody>
      </p:sp>
      <p:cxnSp>
        <p:nvCxnSpPr>
          <p:cNvPr id="54" name="Straight Connector 53"/>
          <p:cNvCxnSpPr/>
          <p:nvPr/>
        </p:nvCxnSpPr>
        <p:spPr>
          <a:xfrm flipV="1">
            <a:off x="4285673" y="1321379"/>
            <a:ext cx="9236" cy="447633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741879" y="3987992"/>
            <a:ext cx="1716544" cy="2159083"/>
            <a:chOff x="741879" y="3987992"/>
            <a:chExt cx="1716544" cy="2159083"/>
          </a:xfrm>
        </p:grpSpPr>
        <p:sp>
          <p:nvSpPr>
            <p:cNvPr id="37" name="Rectangle 36"/>
            <p:cNvSpPr/>
            <p:nvPr/>
          </p:nvSpPr>
          <p:spPr>
            <a:xfrm rot="18069342">
              <a:off x="1115964" y="4336499"/>
              <a:ext cx="1023290" cy="990305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oup 37"/>
            <p:cNvGrpSpPr/>
            <p:nvPr/>
          </p:nvGrpSpPr>
          <p:grpSpPr>
            <a:xfrm rot="18292411">
              <a:off x="1848335" y="5536987"/>
              <a:ext cx="572287" cy="647889"/>
              <a:chOff x="6517598" y="1384746"/>
              <a:chExt cx="1188616" cy="1371767"/>
            </a:xfrm>
          </p:grpSpPr>
          <p:grpSp>
            <p:nvGrpSpPr>
              <p:cNvPr id="45" name="Group 44"/>
              <p:cNvGrpSpPr/>
              <p:nvPr/>
            </p:nvGrpSpPr>
            <p:grpSpPr>
              <a:xfrm rot="5400000">
                <a:off x="6529015" y="1512901"/>
                <a:ext cx="1141996" cy="1164830"/>
                <a:chOff x="6310708" y="2215660"/>
                <a:chExt cx="809489" cy="898563"/>
              </a:xfrm>
            </p:grpSpPr>
            <p:sp>
              <p:nvSpPr>
                <p:cNvPr id="50" name="Rounded Rectangle 49"/>
                <p:cNvSpPr/>
                <p:nvPr/>
              </p:nvSpPr>
              <p:spPr>
                <a:xfrm>
                  <a:off x="6466603" y="2215660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ounded Rectangle 50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73" name="Rounded Rectangle 72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74" name="Oval 73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6" name="TextBox 45"/>
              <p:cNvSpPr txBox="1"/>
              <p:nvPr/>
            </p:nvSpPr>
            <p:spPr>
              <a:xfrm>
                <a:off x="7216809" y="1384746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39" name="Straight Arrow Connector 38"/>
            <p:cNvCxnSpPr/>
            <p:nvPr/>
          </p:nvCxnSpPr>
          <p:spPr>
            <a:xfrm flipH="1">
              <a:off x="741879" y="3987992"/>
              <a:ext cx="559788" cy="9151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H="1" flipV="1">
              <a:off x="1579322" y="4004057"/>
              <a:ext cx="805571" cy="4689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V="1">
              <a:off x="1942058" y="4736697"/>
              <a:ext cx="506715" cy="8552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751521" y="5156883"/>
              <a:ext cx="952935" cy="5258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5584553" y="3823941"/>
            <a:ext cx="1608587" cy="2648734"/>
            <a:chOff x="5584553" y="3823941"/>
            <a:chExt cx="1608587" cy="2648734"/>
          </a:xfrm>
        </p:grpSpPr>
        <p:cxnSp>
          <p:nvCxnSpPr>
            <p:cNvPr id="76" name="Straight Arrow Connector 75"/>
            <p:cNvCxnSpPr/>
            <p:nvPr/>
          </p:nvCxnSpPr>
          <p:spPr>
            <a:xfrm flipV="1">
              <a:off x="6854868" y="4309384"/>
              <a:ext cx="0" cy="10539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/>
            <p:cNvSpPr txBox="1"/>
            <p:nvPr/>
          </p:nvSpPr>
          <p:spPr>
            <a:xfrm>
              <a:off x="5584553" y="5734011"/>
              <a:ext cx="95324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Start en </a:t>
              </a:r>
              <a:r>
                <a:rPr lang="en-US" sz="1400" dirty="0" err="1" smtClean="0"/>
                <a:t>eind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positie</a:t>
              </a:r>
              <a:endParaRPr lang="en-US" sz="1400" dirty="0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 flipH="1">
              <a:off x="6891067" y="4406104"/>
              <a:ext cx="1964" cy="99401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Snip Same Side Corner Rectangle 78"/>
            <p:cNvSpPr/>
            <p:nvPr/>
          </p:nvSpPr>
          <p:spPr>
            <a:xfrm>
              <a:off x="6512181" y="5776527"/>
              <a:ext cx="673581" cy="582163"/>
            </a:xfrm>
            <a:prstGeom prst="snip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1e basis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80" name="Group 79"/>
            <p:cNvGrpSpPr/>
            <p:nvPr/>
          </p:nvGrpSpPr>
          <p:grpSpPr>
            <a:xfrm rot="16200000">
              <a:off x="6634074" y="5339709"/>
              <a:ext cx="367491" cy="560044"/>
              <a:chOff x="6517601" y="1130529"/>
              <a:chExt cx="1203194" cy="1625984"/>
            </a:xfrm>
          </p:grpSpPr>
          <p:grpSp>
            <p:nvGrpSpPr>
              <p:cNvPr id="82" name="Group 81"/>
              <p:cNvGrpSpPr/>
              <p:nvPr/>
            </p:nvGrpSpPr>
            <p:grpSpPr>
              <a:xfrm rot="5400000">
                <a:off x="6529019" y="1512901"/>
                <a:ext cx="1141996" cy="1164832"/>
                <a:chOff x="6310708" y="2215655"/>
                <a:chExt cx="809489" cy="898564"/>
              </a:xfrm>
            </p:grpSpPr>
            <p:sp>
              <p:nvSpPr>
                <p:cNvPr id="85" name="Rounded Rectangle 84"/>
                <p:cNvSpPr/>
                <p:nvPr/>
              </p:nvSpPr>
              <p:spPr>
                <a:xfrm>
                  <a:off x="6466604" y="2215655"/>
                  <a:ext cx="519438" cy="898564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ounded Rectangle 85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87" name="Rounded Rectangle 86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88" name="Oval 87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83" name="TextBox 82"/>
              <p:cNvSpPr txBox="1"/>
              <p:nvPr/>
            </p:nvSpPr>
            <p:spPr>
              <a:xfrm>
                <a:off x="7255174" y="1130529"/>
                <a:ext cx="465621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sp>
          <p:nvSpPr>
            <p:cNvPr id="81" name="Snip Same Side Corner Rectangle 80"/>
            <p:cNvSpPr/>
            <p:nvPr/>
          </p:nvSpPr>
          <p:spPr>
            <a:xfrm>
              <a:off x="6519559" y="3823941"/>
              <a:ext cx="673581" cy="582163"/>
            </a:xfrm>
            <a:prstGeom prst="snip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2e basis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92652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32"/>
            <a:ext cx="8245474" cy="4963057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nl-NL" sz="1800" dirty="0" smtClean="0"/>
              <a:t>Deze les is gemaakt door </a:t>
            </a:r>
            <a:r>
              <a:rPr lang="nl-NL" sz="1800" dirty="0" err="1" smtClean="0"/>
              <a:t>Sanjay</a:t>
            </a:r>
            <a:r>
              <a:rPr lang="nl-NL" sz="1800" dirty="0" smtClean="0"/>
              <a:t> </a:t>
            </a:r>
            <a:r>
              <a:rPr lang="nl-NL" sz="1800" dirty="0" err="1" smtClean="0"/>
              <a:t>Seshan</a:t>
            </a:r>
            <a:r>
              <a:rPr lang="nl-NL" sz="1800" dirty="0" smtClean="0"/>
              <a:t> and </a:t>
            </a:r>
            <a:r>
              <a:rPr lang="nl-NL" sz="1800" dirty="0" err="1" smtClean="0"/>
              <a:t>Arvind</a:t>
            </a:r>
            <a:r>
              <a:rPr lang="nl-NL" sz="1800" dirty="0" smtClean="0"/>
              <a:t> </a:t>
            </a:r>
            <a:r>
              <a:rPr lang="nl-NL" sz="1800" dirty="0" err="1" smtClean="0"/>
              <a:t>Seshan</a:t>
            </a:r>
            <a:r>
              <a:rPr lang="nl-NL" sz="1800" dirty="0" smtClean="0"/>
              <a:t> van </a:t>
            </a:r>
            <a:r>
              <a:rPr lang="nl-NL" sz="1800" dirty="0" err="1" smtClean="0"/>
              <a:t>Droids</a:t>
            </a:r>
            <a:r>
              <a:rPr lang="nl-NL" sz="1800" dirty="0" smtClean="0"/>
              <a:t> </a:t>
            </a:r>
            <a:r>
              <a:rPr lang="nl-NL" sz="1800" dirty="0" err="1" smtClean="0"/>
              <a:t>Robotics</a:t>
            </a:r>
            <a:r>
              <a:rPr lang="nl-NL" sz="1800" dirty="0" smtClean="0"/>
              <a:t>.</a:t>
            </a:r>
          </a:p>
          <a:p>
            <a:pPr marL="342900" indent="-342900">
              <a:buFont typeface="Arial"/>
              <a:buChar char="•"/>
            </a:pPr>
            <a:r>
              <a:rPr lang="nl-NL" sz="1800" dirty="0" smtClean="0"/>
              <a:t>Meer lessen zijn beschikbaar op www.ev3lessons.com</a:t>
            </a:r>
          </a:p>
          <a:p>
            <a:pPr marL="342900" indent="-342900">
              <a:buFont typeface="Arial"/>
              <a:buChar char="•"/>
            </a:pPr>
            <a:r>
              <a:rPr lang="nl-NL" sz="1800" dirty="0" smtClean="0"/>
              <a:t>Auteurs Email: </a:t>
            </a:r>
            <a:r>
              <a:rPr lang="nl-NL" sz="1800" dirty="0" smtClean="0">
                <a:hlinkClick r:id="rId3"/>
              </a:rPr>
              <a:t>team@</a:t>
            </a:r>
            <a:r>
              <a:rPr lang="nl-NL" sz="1800" dirty="0" err="1" smtClean="0">
                <a:hlinkClick r:id="rId3"/>
              </a:rPr>
              <a:t>droidsrobotics.org</a:t>
            </a:r>
            <a:r>
              <a:rPr lang="en-US" sz="1800" b="0" dirty="0"/>
              <a:t/>
            </a:r>
            <a:br>
              <a:rPr lang="en-US" sz="1800" b="0" dirty="0"/>
            </a:b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4361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DOELSTELLINGEN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dirty="0" smtClean="0"/>
              <a:t>Leer om de robot het gewenste aantal graden te draaien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Leer het verschil tussen spin en spil draaien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Leer hoe je de twee verschillende type draaien moet programmeren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Leer pseudocode te schrijven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4129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3" name="Straight Connector 92"/>
          <p:cNvCxnSpPr/>
          <p:nvPr/>
        </p:nvCxnSpPr>
        <p:spPr>
          <a:xfrm>
            <a:off x="3584593" y="5364706"/>
            <a:ext cx="2257735" cy="12731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99153" y="5350552"/>
            <a:ext cx="2257735" cy="12731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76087" y="2251740"/>
            <a:ext cx="2380801" cy="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Spil</a:t>
            </a:r>
            <a:r>
              <a:rPr lang="en-US" dirty="0" smtClean="0"/>
              <a:t> Vs. SPIN </a:t>
            </a:r>
            <a:r>
              <a:rPr lang="en-US" dirty="0" err="1" smtClean="0"/>
              <a:t>bochten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6087" y="977739"/>
            <a:ext cx="5497869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180 </a:t>
            </a:r>
            <a:r>
              <a:rPr lang="en-US" b="1" dirty="0" err="1" smtClean="0">
                <a:solidFill>
                  <a:schemeClr val="tx1"/>
                </a:solidFill>
              </a:rPr>
              <a:t>graden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spil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draai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6087" y="3868344"/>
            <a:ext cx="549786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180 </a:t>
            </a:r>
            <a:r>
              <a:rPr lang="en-US" b="1" dirty="0" err="1" smtClean="0">
                <a:solidFill>
                  <a:schemeClr val="tx1"/>
                </a:solidFill>
              </a:rPr>
              <a:t>graden</a:t>
            </a:r>
            <a:r>
              <a:rPr lang="en-US" b="1" dirty="0" smtClean="0">
                <a:solidFill>
                  <a:schemeClr val="tx1"/>
                </a:solidFill>
              </a:rPr>
              <a:t> spin </a:t>
            </a:r>
            <a:r>
              <a:rPr lang="en-US" b="1" dirty="0" err="1" smtClean="0">
                <a:solidFill>
                  <a:schemeClr val="tx1"/>
                </a:solidFill>
              </a:rPr>
              <a:t>draai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189" y="1255771"/>
            <a:ext cx="280502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Let in beide afbeeldingen op waar de robot eindigt na een draai van 180 graden.</a:t>
            </a:r>
          </a:p>
          <a:p>
            <a:endParaRPr lang="nl-NL" dirty="0" smtClean="0"/>
          </a:p>
          <a:p>
            <a:r>
              <a:rPr lang="nl-NL" dirty="0" smtClean="0"/>
              <a:t>In de spin draai verplaatst de robot zich een stuk minder en dat maakt spin draaien goed voor strakke posities, ze zijn iets sneller, maar ook een beetje minder precies.</a:t>
            </a:r>
          </a:p>
          <a:p>
            <a:endParaRPr lang="nl-NL" dirty="0" smtClean="0"/>
          </a:p>
          <a:p>
            <a:r>
              <a:rPr lang="nl-NL" dirty="0" smtClean="0"/>
              <a:t>Wanneer je bochten moet maken op het FLL veld moet je beslissen welke draai het beste is voor jou!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 rot="10800000">
            <a:off x="4133980" y="4741368"/>
            <a:ext cx="1164830" cy="1126313"/>
            <a:chOff x="6507215" y="1439970"/>
            <a:chExt cx="1164830" cy="1407778"/>
          </a:xfrm>
        </p:grpSpPr>
        <p:grpSp>
          <p:nvGrpSpPr>
            <p:cNvPr id="11" name="Group 10"/>
            <p:cNvGrpSpPr/>
            <p:nvPr/>
          </p:nvGrpSpPr>
          <p:grpSpPr>
            <a:xfrm rot="5400000">
              <a:off x="6518632" y="1512901"/>
              <a:ext cx="1141996" cy="1164830"/>
              <a:chOff x="6310708" y="2223670"/>
              <a:chExt cx="809489" cy="898563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6451830" y="2223670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16" name="Rounded Rectangle 15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17" name="Oval 16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 rot="10800000">
              <a:off x="7092564" y="1439970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 rot="10800000">
              <a:off x="7102544" y="2478417"/>
              <a:ext cx="465620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57200" y="4373571"/>
            <a:ext cx="1708440" cy="370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Start </a:t>
            </a:r>
            <a:r>
              <a:rPr lang="en-US" dirty="0" err="1" smtClean="0"/>
              <a:t>positie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894082" y="4375841"/>
            <a:ext cx="1708440" cy="370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Eind</a:t>
            </a:r>
            <a:r>
              <a:rPr lang="en-US" dirty="0" smtClean="0"/>
              <a:t> </a:t>
            </a:r>
            <a:r>
              <a:rPr lang="en-US" dirty="0" err="1" smtClean="0"/>
              <a:t>positie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482172" y="5404910"/>
            <a:ext cx="13390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Motoren</a:t>
            </a:r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B en C </a:t>
            </a:r>
            <a:r>
              <a:rPr lang="en-US" dirty="0" err="1" smtClean="0"/>
              <a:t>bewegen</a:t>
            </a:r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 rot="10800000">
            <a:off x="4051860" y="2570197"/>
            <a:ext cx="1164830" cy="1120703"/>
            <a:chOff x="6507215" y="1439970"/>
            <a:chExt cx="1164830" cy="1428169"/>
          </a:xfrm>
        </p:grpSpPr>
        <p:grpSp>
          <p:nvGrpSpPr>
            <p:cNvPr id="39" name="Group 38"/>
            <p:cNvGrpSpPr/>
            <p:nvPr/>
          </p:nvGrpSpPr>
          <p:grpSpPr>
            <a:xfrm rot="5400000">
              <a:off x="6518632" y="1512901"/>
              <a:ext cx="1141996" cy="1164830"/>
              <a:chOff x="6310708" y="2223670"/>
              <a:chExt cx="809489" cy="898563"/>
            </a:xfrm>
          </p:grpSpPr>
          <p:sp>
            <p:nvSpPr>
              <p:cNvPr id="42" name="Rounded Rectangle 41"/>
              <p:cNvSpPr/>
              <p:nvPr/>
            </p:nvSpPr>
            <p:spPr>
              <a:xfrm>
                <a:off x="6451830" y="2223670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ounded Rectangle 42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45" name="Oval 44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 rot="10800000">
              <a:off x="7092564" y="1439970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 rot="10800000">
              <a:off x="7102544" y="2498808"/>
              <a:ext cx="465620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2342777" y="2331936"/>
            <a:ext cx="1339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Motor </a:t>
            </a:r>
          </a:p>
          <a:p>
            <a:pPr algn="ctr"/>
            <a:r>
              <a:rPr lang="en-US" dirty="0" smtClean="0"/>
              <a:t>B </a:t>
            </a:r>
            <a:r>
              <a:rPr lang="en-US" dirty="0" err="1" smtClean="0"/>
              <a:t>beweegt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57200" y="2918543"/>
            <a:ext cx="1708440" cy="370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Start </a:t>
            </a:r>
            <a:r>
              <a:rPr lang="en-US" dirty="0" err="1" smtClean="0"/>
              <a:t>positie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894858" y="1725371"/>
            <a:ext cx="1708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Eind</a:t>
            </a:r>
            <a:r>
              <a:rPr lang="en-US" dirty="0" smtClean="0"/>
              <a:t> </a:t>
            </a:r>
            <a:r>
              <a:rPr lang="en-US" dirty="0" err="1" smtClean="0"/>
              <a:t>positie</a:t>
            </a:r>
            <a:endParaRPr lang="en-US" dirty="0"/>
          </a:p>
        </p:txBody>
      </p:sp>
      <p:grpSp>
        <p:nvGrpSpPr>
          <p:cNvPr id="89" name="Group 88"/>
          <p:cNvGrpSpPr/>
          <p:nvPr/>
        </p:nvGrpSpPr>
        <p:grpSpPr>
          <a:xfrm>
            <a:off x="892871" y="1619169"/>
            <a:ext cx="1386064" cy="1149437"/>
            <a:chOff x="892871" y="1599143"/>
            <a:chExt cx="1386064" cy="1464787"/>
          </a:xfrm>
        </p:grpSpPr>
        <p:grpSp>
          <p:nvGrpSpPr>
            <p:cNvPr id="30" name="Group 29"/>
            <p:cNvGrpSpPr/>
            <p:nvPr/>
          </p:nvGrpSpPr>
          <p:grpSpPr>
            <a:xfrm>
              <a:off x="892871" y="1599143"/>
              <a:ext cx="1199001" cy="1464787"/>
              <a:chOff x="6507213" y="1291726"/>
              <a:chExt cx="1199001" cy="1464787"/>
            </a:xfrm>
          </p:grpSpPr>
          <p:grpSp>
            <p:nvGrpSpPr>
              <p:cNvPr id="31" name="Group 30"/>
              <p:cNvGrpSpPr/>
              <p:nvPr/>
            </p:nvGrpSpPr>
            <p:grpSpPr>
              <a:xfrm rot="5400000">
                <a:off x="6518630" y="1512901"/>
                <a:ext cx="1141996" cy="1164830"/>
                <a:chOff x="6310708" y="2223671"/>
                <a:chExt cx="809489" cy="898563"/>
              </a:xfrm>
            </p:grpSpPr>
            <p:sp>
              <p:nvSpPr>
                <p:cNvPr id="34" name="Rounded Rectangle 33"/>
                <p:cNvSpPr/>
                <p:nvPr/>
              </p:nvSpPr>
              <p:spPr>
                <a:xfrm>
                  <a:off x="6451830" y="2223671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Rounded Rectangle 34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36" name="Rounded Rectangle 35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37" name="Oval 36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2" name="TextBox 31"/>
              <p:cNvSpPr txBox="1"/>
              <p:nvPr/>
            </p:nvSpPr>
            <p:spPr>
              <a:xfrm>
                <a:off x="7216809" y="1291726"/>
                <a:ext cx="465620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53" name="Curved Connector 52"/>
            <p:cNvCxnSpPr/>
            <p:nvPr/>
          </p:nvCxnSpPr>
          <p:spPr>
            <a:xfrm>
              <a:off x="1930037" y="1876829"/>
              <a:ext cx="348898" cy="393929"/>
            </a:xfrm>
            <a:prstGeom prst="curvedConnector2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/>
          <p:cNvGrpSpPr/>
          <p:nvPr/>
        </p:nvGrpSpPr>
        <p:grpSpPr>
          <a:xfrm>
            <a:off x="648829" y="4706212"/>
            <a:ext cx="1485589" cy="1155897"/>
            <a:chOff x="648829" y="4735413"/>
            <a:chExt cx="1485589" cy="1444755"/>
          </a:xfrm>
        </p:grpSpPr>
        <p:grpSp>
          <p:nvGrpSpPr>
            <p:cNvPr id="18" name="Group 17"/>
            <p:cNvGrpSpPr/>
            <p:nvPr/>
          </p:nvGrpSpPr>
          <p:grpSpPr>
            <a:xfrm>
              <a:off x="809518" y="4735413"/>
              <a:ext cx="1199001" cy="1444755"/>
              <a:chOff x="6507213" y="1311758"/>
              <a:chExt cx="1199001" cy="1444755"/>
            </a:xfrm>
          </p:grpSpPr>
          <p:grpSp>
            <p:nvGrpSpPr>
              <p:cNvPr id="19" name="Group 18"/>
              <p:cNvGrpSpPr/>
              <p:nvPr/>
            </p:nvGrpSpPr>
            <p:grpSpPr>
              <a:xfrm rot="5400000">
                <a:off x="6518630" y="1512901"/>
                <a:ext cx="1141996" cy="1164830"/>
                <a:chOff x="6310708" y="2223671"/>
                <a:chExt cx="809489" cy="898563"/>
              </a:xfrm>
            </p:grpSpPr>
            <p:sp>
              <p:nvSpPr>
                <p:cNvPr id="22" name="Rounded Rectangle 21"/>
                <p:cNvSpPr/>
                <p:nvPr/>
              </p:nvSpPr>
              <p:spPr>
                <a:xfrm>
                  <a:off x="6451830" y="2223671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Rounded Rectangle 22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24" name="Rounded Rectangle 23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25" name="Oval 24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0" name="TextBox 19"/>
              <p:cNvSpPr txBox="1"/>
              <p:nvPr/>
            </p:nvSpPr>
            <p:spPr>
              <a:xfrm>
                <a:off x="7216809" y="1311758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58" name="Curved Connector 57"/>
            <p:cNvCxnSpPr/>
            <p:nvPr/>
          </p:nvCxnSpPr>
          <p:spPr>
            <a:xfrm>
              <a:off x="1785520" y="4980768"/>
              <a:ext cx="348898" cy="393929"/>
            </a:xfrm>
            <a:prstGeom prst="curvedConnector2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urved Connector 76"/>
            <p:cNvCxnSpPr/>
            <p:nvPr/>
          </p:nvCxnSpPr>
          <p:spPr>
            <a:xfrm rot="16200000" flipV="1">
              <a:off x="643486" y="5573839"/>
              <a:ext cx="438638" cy="427951"/>
            </a:xfrm>
            <a:prstGeom prst="curvedConnector3">
              <a:avLst>
                <a:gd name="adj1" fmla="val 2789"/>
              </a:avLst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1" name="Straight Connector 90"/>
          <p:cNvCxnSpPr/>
          <p:nvPr/>
        </p:nvCxnSpPr>
        <p:spPr>
          <a:xfrm>
            <a:off x="3393155" y="2219824"/>
            <a:ext cx="2380801" cy="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7567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Hoe </a:t>
            </a:r>
            <a:r>
              <a:rPr lang="en-US" dirty="0" err="1" smtClean="0"/>
              <a:t>maak</a:t>
            </a:r>
            <a:r>
              <a:rPr lang="en-US" dirty="0" smtClean="0"/>
              <a:t> je </a:t>
            </a:r>
            <a:r>
              <a:rPr lang="en-US" dirty="0" err="1" smtClean="0"/>
              <a:t>spil</a:t>
            </a:r>
            <a:r>
              <a:rPr lang="en-US" dirty="0" smtClean="0"/>
              <a:t> en spin </a:t>
            </a:r>
            <a:r>
              <a:rPr lang="en-US" dirty="0" err="1" smtClean="0"/>
              <a:t>bochten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71743390"/>
              </p:ext>
            </p:extLst>
          </p:nvPr>
        </p:nvGraphicFramePr>
        <p:xfrm>
          <a:off x="729916" y="1535189"/>
          <a:ext cx="7693293" cy="2713191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028821"/>
                <a:gridCol w="1996362"/>
                <a:gridCol w="1770334"/>
                <a:gridCol w="1897776"/>
              </a:tblGrid>
              <a:tr h="503423">
                <a:tc gridSpan="4">
                  <a:txBody>
                    <a:bodyPr/>
                    <a:lstStyle/>
                    <a:p>
                      <a:pPr lvl="1" algn="ctr"/>
                      <a:r>
                        <a:rPr lang="en-US" dirty="0" err="1" smtClean="0"/>
                        <a:t>Stuurwaarde</a:t>
                      </a:r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dist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dist"/>
                      <a:endParaRPr lang="en-US" dirty="0"/>
                    </a:p>
                  </a:txBody>
                  <a:tcPr/>
                </a:tc>
              </a:tr>
              <a:tr h="414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-100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</a:tr>
              <a:tr h="10425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</a:tr>
              <a:tr h="752587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Spil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bocht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naar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rechts</a:t>
                      </a:r>
                      <a:endParaRPr lang="en-US" dirty="0" smtClean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Spil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bocht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naar</a:t>
                      </a:r>
                      <a:r>
                        <a:rPr lang="en-US" baseline="0" dirty="0" smtClean="0"/>
                        <a:t> links</a:t>
                      </a:r>
                      <a:endParaRPr lang="en-US" dirty="0" smtClean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Spin </a:t>
                      </a:r>
                      <a:r>
                        <a:rPr lang="en-US" dirty="0" err="1" smtClean="0"/>
                        <a:t>bocht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naar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rechts</a:t>
                      </a:r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Spin </a:t>
                      </a:r>
                      <a:r>
                        <a:rPr lang="en-US" dirty="0" err="1" smtClean="0"/>
                        <a:t>bocht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naar</a:t>
                      </a:r>
                      <a:r>
                        <a:rPr lang="en-US" dirty="0" smtClean="0"/>
                        <a:t> links</a:t>
                      </a:r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</a:tr>
            </a:tbl>
          </a:graphicData>
        </a:graphic>
      </p:graphicFrame>
      <p:pic>
        <p:nvPicPr>
          <p:cNvPr id="13" name="Picture 12" descr="6qc3Nq_aAkpt60pdvww4gFaPQxXNE3yZQQdwOo3LEO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3315" y="4478540"/>
            <a:ext cx="2846057" cy="1572108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 flipV="1">
            <a:off x="3856092" y="4876150"/>
            <a:ext cx="376001" cy="1007350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579019" y="5949044"/>
            <a:ext cx="3644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Verander</a:t>
            </a:r>
            <a:r>
              <a:rPr lang="en-US" dirty="0" smtClean="0"/>
              <a:t> </a:t>
            </a:r>
            <a:r>
              <a:rPr lang="en-US" dirty="0" err="1" smtClean="0"/>
              <a:t>hier</a:t>
            </a:r>
            <a:r>
              <a:rPr lang="en-US" dirty="0" smtClean="0"/>
              <a:t> de </a:t>
            </a:r>
            <a:r>
              <a:rPr lang="en-US" dirty="0" err="1" smtClean="0"/>
              <a:t>stuurrichting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> </a:t>
            </a:r>
            <a:r>
              <a:rPr lang="en-US" dirty="0" err="1" smtClean="0"/>
              <a:t>rechts</a:t>
            </a:r>
            <a:r>
              <a:rPr lang="en-US" dirty="0" smtClean="0"/>
              <a:t> of links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291186" y="2383237"/>
            <a:ext cx="1144819" cy="1069096"/>
            <a:chOff x="892871" y="1572048"/>
            <a:chExt cx="1386064" cy="1452220"/>
          </a:xfrm>
        </p:grpSpPr>
        <p:grpSp>
          <p:nvGrpSpPr>
            <p:cNvPr id="11" name="Group 10"/>
            <p:cNvGrpSpPr/>
            <p:nvPr/>
          </p:nvGrpSpPr>
          <p:grpSpPr>
            <a:xfrm>
              <a:off x="892871" y="1572048"/>
              <a:ext cx="1199001" cy="1452220"/>
              <a:chOff x="6507213" y="1264631"/>
              <a:chExt cx="1199001" cy="1452220"/>
            </a:xfrm>
          </p:grpSpPr>
          <p:grpSp>
            <p:nvGrpSpPr>
              <p:cNvPr id="16" name="Group 15"/>
              <p:cNvGrpSpPr/>
              <p:nvPr/>
            </p:nvGrpSpPr>
            <p:grpSpPr>
              <a:xfrm rot="5400000">
                <a:off x="6518630" y="1512901"/>
                <a:ext cx="1141996" cy="1164830"/>
                <a:chOff x="6310708" y="2223671"/>
                <a:chExt cx="809489" cy="898563"/>
              </a:xfrm>
            </p:grpSpPr>
            <p:sp>
              <p:nvSpPr>
                <p:cNvPr id="19" name="Rounded Rectangle 18"/>
                <p:cNvSpPr/>
                <p:nvPr/>
              </p:nvSpPr>
              <p:spPr>
                <a:xfrm>
                  <a:off x="6451830" y="2223671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ounded Rectangle 19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21" name="Rounded Rectangle 20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24" name="Oval 23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7" name="TextBox 16"/>
              <p:cNvSpPr txBox="1"/>
              <p:nvPr/>
            </p:nvSpPr>
            <p:spPr>
              <a:xfrm>
                <a:off x="7204218" y="1264631"/>
                <a:ext cx="4656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240595" y="2347519"/>
                <a:ext cx="4656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12" name="Curved Connector 11"/>
            <p:cNvCxnSpPr/>
            <p:nvPr/>
          </p:nvCxnSpPr>
          <p:spPr>
            <a:xfrm>
              <a:off x="1930037" y="1876829"/>
              <a:ext cx="348898" cy="393929"/>
            </a:xfrm>
            <a:prstGeom prst="curvedConnector2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4981721" y="2416271"/>
            <a:ext cx="1302446" cy="1045659"/>
            <a:chOff x="648829" y="4659819"/>
            <a:chExt cx="1485589" cy="1520349"/>
          </a:xfrm>
        </p:grpSpPr>
        <p:grpSp>
          <p:nvGrpSpPr>
            <p:cNvPr id="26" name="Group 25"/>
            <p:cNvGrpSpPr/>
            <p:nvPr/>
          </p:nvGrpSpPr>
          <p:grpSpPr>
            <a:xfrm>
              <a:off x="809518" y="4659819"/>
              <a:ext cx="1199001" cy="1520349"/>
              <a:chOff x="6507213" y="1236164"/>
              <a:chExt cx="1199001" cy="1520349"/>
            </a:xfrm>
          </p:grpSpPr>
          <p:grpSp>
            <p:nvGrpSpPr>
              <p:cNvPr id="29" name="Group 28"/>
              <p:cNvGrpSpPr/>
              <p:nvPr/>
            </p:nvGrpSpPr>
            <p:grpSpPr>
              <a:xfrm rot="5400000">
                <a:off x="6518630" y="1512901"/>
                <a:ext cx="1141996" cy="1164830"/>
                <a:chOff x="6310708" y="2223671"/>
                <a:chExt cx="809489" cy="898563"/>
              </a:xfrm>
            </p:grpSpPr>
            <p:sp>
              <p:nvSpPr>
                <p:cNvPr id="32" name="Rounded Rectangle 31"/>
                <p:cNvSpPr/>
                <p:nvPr/>
              </p:nvSpPr>
              <p:spPr>
                <a:xfrm>
                  <a:off x="6451830" y="2223671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ounded Rectangle 32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34" name="Rounded Rectangle 33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35" name="Oval 34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0" name="TextBox 29"/>
              <p:cNvSpPr txBox="1"/>
              <p:nvPr/>
            </p:nvSpPr>
            <p:spPr>
              <a:xfrm>
                <a:off x="7216809" y="1236164"/>
                <a:ext cx="465620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27" name="Curved Connector 26"/>
            <p:cNvCxnSpPr/>
            <p:nvPr/>
          </p:nvCxnSpPr>
          <p:spPr>
            <a:xfrm>
              <a:off x="1785520" y="4980768"/>
              <a:ext cx="348898" cy="393929"/>
            </a:xfrm>
            <a:prstGeom prst="curvedConnector2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urved Connector 27"/>
            <p:cNvCxnSpPr/>
            <p:nvPr/>
          </p:nvCxnSpPr>
          <p:spPr>
            <a:xfrm rot="16200000" flipV="1">
              <a:off x="643486" y="5573839"/>
              <a:ext cx="438638" cy="427951"/>
            </a:xfrm>
            <a:prstGeom prst="curvedConnector3">
              <a:avLst>
                <a:gd name="adj1" fmla="val 2789"/>
              </a:avLst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3270002" y="2392632"/>
            <a:ext cx="990314" cy="1082863"/>
            <a:chOff x="6507213" y="1285591"/>
            <a:chExt cx="1199001" cy="1470922"/>
          </a:xfrm>
        </p:grpSpPr>
        <p:grpSp>
          <p:nvGrpSpPr>
            <p:cNvPr id="39" name="Group 38"/>
            <p:cNvGrpSpPr/>
            <p:nvPr/>
          </p:nvGrpSpPr>
          <p:grpSpPr>
            <a:xfrm rot="5400000">
              <a:off x="6518630" y="1512901"/>
              <a:ext cx="1141996" cy="1164830"/>
              <a:chOff x="6310708" y="2223671"/>
              <a:chExt cx="809489" cy="898563"/>
            </a:xfrm>
          </p:grpSpPr>
          <p:sp>
            <p:nvSpPr>
              <p:cNvPr id="42" name="Rounded Rectangle 41"/>
              <p:cNvSpPr/>
              <p:nvPr/>
            </p:nvSpPr>
            <p:spPr>
              <a:xfrm>
                <a:off x="6451830" y="2223671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ounded Rectangle 42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45" name="Oval 44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7216809" y="1285591"/>
              <a:ext cx="4656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240594" y="2387181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cxnSp>
        <p:nvCxnSpPr>
          <p:cNvPr id="46" name="Curved Connector 45"/>
          <p:cNvCxnSpPr/>
          <p:nvPr/>
        </p:nvCxnSpPr>
        <p:spPr>
          <a:xfrm flipV="1">
            <a:off x="4206427" y="3102824"/>
            <a:ext cx="288172" cy="290003"/>
          </a:xfrm>
          <a:prstGeom prst="curved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6739936" y="2391265"/>
            <a:ext cx="1192067" cy="1016461"/>
            <a:chOff x="648830" y="4702271"/>
            <a:chExt cx="1359689" cy="1477897"/>
          </a:xfrm>
        </p:grpSpPr>
        <p:grpSp>
          <p:nvGrpSpPr>
            <p:cNvPr id="48" name="Group 47"/>
            <p:cNvGrpSpPr/>
            <p:nvPr/>
          </p:nvGrpSpPr>
          <p:grpSpPr>
            <a:xfrm>
              <a:off x="809518" y="4702271"/>
              <a:ext cx="1199001" cy="1477897"/>
              <a:chOff x="6507213" y="1278616"/>
              <a:chExt cx="1199001" cy="1477897"/>
            </a:xfrm>
          </p:grpSpPr>
          <p:grpSp>
            <p:nvGrpSpPr>
              <p:cNvPr id="51" name="Group 50"/>
              <p:cNvGrpSpPr/>
              <p:nvPr/>
            </p:nvGrpSpPr>
            <p:grpSpPr>
              <a:xfrm rot="5400000">
                <a:off x="6518630" y="1512901"/>
                <a:ext cx="1141996" cy="1164830"/>
                <a:chOff x="6310708" y="2223671"/>
                <a:chExt cx="809489" cy="898563"/>
              </a:xfrm>
            </p:grpSpPr>
            <p:sp>
              <p:nvSpPr>
                <p:cNvPr id="54" name="Rounded Rectangle 53"/>
                <p:cNvSpPr/>
                <p:nvPr/>
              </p:nvSpPr>
              <p:spPr>
                <a:xfrm>
                  <a:off x="6451830" y="2223671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ounded Rectangle 54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56" name="Rounded Rectangle 55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57" name="Oval 56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2" name="TextBox 51"/>
              <p:cNvSpPr txBox="1"/>
              <p:nvPr/>
            </p:nvSpPr>
            <p:spPr>
              <a:xfrm>
                <a:off x="7216809" y="1278616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50" name="Curved Connector 49"/>
            <p:cNvCxnSpPr/>
            <p:nvPr/>
          </p:nvCxnSpPr>
          <p:spPr>
            <a:xfrm rot="5400000">
              <a:off x="579473" y="5071186"/>
              <a:ext cx="566668" cy="427953"/>
            </a:xfrm>
            <a:prstGeom prst="curvedConnector3">
              <a:avLst>
                <a:gd name="adj1" fmla="val 5049"/>
              </a:avLst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Curved Connector 57"/>
          <p:cNvCxnSpPr/>
          <p:nvPr/>
        </p:nvCxnSpPr>
        <p:spPr>
          <a:xfrm flipV="1">
            <a:off x="7865480" y="3017374"/>
            <a:ext cx="288172" cy="290003"/>
          </a:xfrm>
          <a:prstGeom prst="curved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Right Arrow 3"/>
          <p:cNvSpPr/>
          <p:nvPr/>
        </p:nvSpPr>
        <p:spPr>
          <a:xfrm>
            <a:off x="729916" y="4693920"/>
            <a:ext cx="2216484" cy="106172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Richting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veranderen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blok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595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MAaK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spil</a:t>
            </a:r>
            <a:r>
              <a:rPr lang="en-US" dirty="0" smtClean="0"/>
              <a:t> </a:t>
            </a:r>
            <a:r>
              <a:rPr lang="en-US" dirty="0" err="1" smtClean="0"/>
              <a:t>draai</a:t>
            </a:r>
            <a:r>
              <a:rPr lang="en-US" dirty="0" smtClean="0"/>
              <a:t> van 90 </a:t>
            </a:r>
            <a:r>
              <a:rPr lang="en-US" dirty="0" err="1" smtClean="0"/>
              <a:t>graden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941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6" name="Picture 5" descr="6qc3Nq_aAkpt60pdvww4gFaPQxXNE3yZQQdwOo3LEO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4025" y="2168506"/>
            <a:ext cx="2846057" cy="1572108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6214186" y="2621445"/>
            <a:ext cx="884050" cy="610153"/>
          </a:xfrm>
          <a:prstGeom prst="rightArrow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91579" y="4619249"/>
            <a:ext cx="73558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 smtClean="0">
                <a:solidFill>
                  <a:srgbClr val="FF0000"/>
                </a:solidFill>
              </a:rPr>
              <a:t>Programmeer de robot om 90 graden te draaien....Draait de robot inderdaad 90 graden als je dit getal instelt?</a:t>
            </a:r>
          </a:p>
          <a:p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2860261" y="3448087"/>
            <a:ext cx="927652" cy="1068696"/>
          </a:xfrm>
          <a:prstGeom prst="straightConnector1">
            <a:avLst/>
          </a:prstGeom>
          <a:ln w="38100" cmpd="sng">
            <a:solidFill>
              <a:srgbClr val="D1282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Screen Shot 2014-08-07 at 12.29.4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33741" y="1282413"/>
            <a:ext cx="3012848" cy="374207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2087217" y="2926522"/>
            <a:ext cx="773044" cy="814092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495941" y="2270758"/>
            <a:ext cx="1386064" cy="1371767"/>
            <a:chOff x="892871" y="1692163"/>
            <a:chExt cx="1386064" cy="1371767"/>
          </a:xfrm>
        </p:grpSpPr>
        <p:grpSp>
          <p:nvGrpSpPr>
            <p:cNvPr id="16" name="Group 15"/>
            <p:cNvGrpSpPr/>
            <p:nvPr/>
          </p:nvGrpSpPr>
          <p:grpSpPr>
            <a:xfrm>
              <a:off x="892871" y="1692163"/>
              <a:ext cx="1199001" cy="1371767"/>
              <a:chOff x="6507213" y="1384746"/>
              <a:chExt cx="1199001" cy="1371767"/>
            </a:xfrm>
          </p:grpSpPr>
          <p:grpSp>
            <p:nvGrpSpPr>
              <p:cNvPr id="20" name="Group 19"/>
              <p:cNvGrpSpPr/>
              <p:nvPr/>
            </p:nvGrpSpPr>
            <p:grpSpPr>
              <a:xfrm rot="5400000">
                <a:off x="6518630" y="1512901"/>
                <a:ext cx="1141996" cy="1164830"/>
                <a:chOff x="6310708" y="2223671"/>
                <a:chExt cx="809489" cy="898563"/>
              </a:xfrm>
            </p:grpSpPr>
            <p:sp>
              <p:nvSpPr>
                <p:cNvPr id="23" name="Rounded Rectangle 22"/>
                <p:cNvSpPr/>
                <p:nvPr/>
              </p:nvSpPr>
              <p:spPr>
                <a:xfrm>
                  <a:off x="6451830" y="2223671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Rounded Rectangle 23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25" name="Rounded Rectangle 24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26" name="Oval 25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1" name="TextBox 20"/>
              <p:cNvSpPr txBox="1"/>
              <p:nvPr/>
            </p:nvSpPr>
            <p:spPr>
              <a:xfrm>
                <a:off x="7216809" y="1384746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18" name="Curved Connector 17"/>
            <p:cNvCxnSpPr/>
            <p:nvPr/>
          </p:nvCxnSpPr>
          <p:spPr>
            <a:xfrm>
              <a:off x="1930037" y="1876829"/>
              <a:ext cx="348898" cy="393929"/>
            </a:xfrm>
            <a:prstGeom prst="curvedConnector2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 rot="5400000">
            <a:off x="7354057" y="2240817"/>
            <a:ext cx="1199001" cy="1371767"/>
            <a:chOff x="6507213" y="1384746"/>
            <a:chExt cx="1199001" cy="1371767"/>
          </a:xfrm>
        </p:grpSpPr>
        <p:grpSp>
          <p:nvGrpSpPr>
            <p:cNvPr id="30" name="Group 29"/>
            <p:cNvGrpSpPr/>
            <p:nvPr/>
          </p:nvGrpSpPr>
          <p:grpSpPr>
            <a:xfrm rot="5400000">
              <a:off x="6518630" y="1512901"/>
              <a:ext cx="1141996" cy="1164830"/>
              <a:chOff x="6310708" y="2223671"/>
              <a:chExt cx="809489" cy="898563"/>
            </a:xfrm>
          </p:grpSpPr>
          <p:sp>
            <p:nvSpPr>
              <p:cNvPr id="33" name="Rounded Rectangle 32"/>
              <p:cNvSpPr/>
              <p:nvPr/>
            </p:nvSpPr>
            <p:spPr>
              <a:xfrm>
                <a:off x="6451830" y="2223671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36" name="Oval 35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7216809" y="1384746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240594" y="2387181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301774" y="2042855"/>
            <a:ext cx="647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622040" y="5419331"/>
            <a:ext cx="2748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Antwoord. NEE! Oplossing op de volgende bladzijde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1513458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HOE LAAT JE DE ROBOT 90 GRADEN DRAAIEN?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3200" dirty="0" smtClean="0"/>
              <a:t>Probeer “port view” om de draai aan te passen en stel dan het juiste aantal graden in</a:t>
            </a:r>
            <a:r>
              <a:rPr lang="en-US" sz="3200" dirty="0" smtClean="0"/>
              <a:t>.</a:t>
            </a:r>
          </a:p>
          <a:p>
            <a:endParaRPr lang="en-US" dirty="0"/>
          </a:p>
        </p:txBody>
      </p:sp>
      <p:pic>
        <p:nvPicPr>
          <p:cNvPr id="6" name="Picture 5" descr="6qc3Nq_aAkpt60pdvww4gFaPQxXNE3yZQQdwOo3LEO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5239" y="4339196"/>
            <a:ext cx="3543904" cy="1957585"/>
          </a:xfrm>
          <a:prstGeom prst="rect">
            <a:avLst/>
          </a:prstGeom>
        </p:spPr>
      </p:pic>
      <p:pic>
        <p:nvPicPr>
          <p:cNvPr id="7" name="Picture 6" descr="Screen Shot 2014-08-07 at 12.29.4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3843896"/>
            <a:ext cx="3987800" cy="4953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606762" y="5312071"/>
            <a:ext cx="773044" cy="814092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xfrm>
            <a:off x="5068913" y="3939381"/>
            <a:ext cx="3548125" cy="19983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15227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Instructies leraar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6055"/>
            <a:ext cx="8245474" cy="4373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Verdeel de klas in groepjes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Geef ieder team een kopie van het werkblad draaien.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Opdracht details staan op dia 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Discussie pagina op dia 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Oplossing van de opdracht op dia 10</a:t>
            </a:r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636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draaien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429" y="1260699"/>
            <a:ext cx="4100245" cy="4373563"/>
          </a:xfrm>
        </p:spPr>
        <p:txBody>
          <a:bodyPr/>
          <a:lstStyle/>
          <a:p>
            <a:pPr algn="ctr"/>
            <a:r>
              <a:rPr lang="nl-NL" u="sng" dirty="0" smtClean="0">
                <a:solidFill>
                  <a:srgbClr val="00B050"/>
                </a:solidFill>
              </a:rPr>
              <a:t>Opdracht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b="0" dirty="0" smtClean="0"/>
              <a:t>Je robot basketbalspeler moet naar de tweede basis rijden, omdraaien en teruggaan naar de eerste.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b="0" dirty="0" smtClean="0"/>
              <a:t>Ga rechtdoor. Draai 180 graden en ga terug naar dezelfde plek.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741879" y="3987992"/>
            <a:ext cx="1716544" cy="2159083"/>
            <a:chOff x="741879" y="3987992"/>
            <a:chExt cx="1716544" cy="2159083"/>
          </a:xfrm>
        </p:grpSpPr>
        <p:sp>
          <p:nvSpPr>
            <p:cNvPr id="6" name="Rectangle 5"/>
            <p:cNvSpPr/>
            <p:nvPr/>
          </p:nvSpPr>
          <p:spPr>
            <a:xfrm rot="18069342">
              <a:off x="1115964" y="4336499"/>
              <a:ext cx="1023290" cy="990305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6"/>
            <p:cNvGrpSpPr/>
            <p:nvPr/>
          </p:nvGrpSpPr>
          <p:grpSpPr>
            <a:xfrm rot="18292411">
              <a:off x="1848335" y="5536987"/>
              <a:ext cx="572287" cy="647889"/>
              <a:chOff x="6517598" y="1384746"/>
              <a:chExt cx="1188616" cy="1371767"/>
            </a:xfrm>
          </p:grpSpPr>
          <p:grpSp>
            <p:nvGrpSpPr>
              <p:cNvPr id="8" name="Group 7"/>
              <p:cNvGrpSpPr/>
              <p:nvPr/>
            </p:nvGrpSpPr>
            <p:grpSpPr>
              <a:xfrm rot="5400000">
                <a:off x="6529015" y="1512901"/>
                <a:ext cx="1141996" cy="1164830"/>
                <a:chOff x="6310708" y="2215660"/>
                <a:chExt cx="809489" cy="898563"/>
              </a:xfrm>
            </p:grpSpPr>
            <p:sp>
              <p:nvSpPr>
                <p:cNvPr id="11" name="Rounded Rectangle 10"/>
                <p:cNvSpPr/>
                <p:nvPr/>
              </p:nvSpPr>
              <p:spPr>
                <a:xfrm>
                  <a:off x="6466603" y="2215660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Rounded Rectangle 11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13" name="Rounded Rectangle 12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14" name="Oval 13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9" name="TextBox 8"/>
              <p:cNvSpPr txBox="1"/>
              <p:nvPr/>
            </p:nvSpPr>
            <p:spPr>
              <a:xfrm>
                <a:off x="7216809" y="1384746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16" name="Straight Arrow Connector 15"/>
            <p:cNvCxnSpPr/>
            <p:nvPr/>
          </p:nvCxnSpPr>
          <p:spPr>
            <a:xfrm flipH="1">
              <a:off x="741879" y="3987992"/>
              <a:ext cx="559788" cy="9151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H="1" flipV="1">
              <a:off x="1579322" y="4004057"/>
              <a:ext cx="805571" cy="4689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1942058" y="4736697"/>
              <a:ext cx="506715" cy="8552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751521" y="5156883"/>
              <a:ext cx="952935" cy="5258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Content Placeholder 2"/>
          <p:cNvSpPr txBox="1">
            <a:spLocks/>
          </p:cNvSpPr>
          <p:nvPr/>
        </p:nvSpPr>
        <p:spPr>
          <a:xfrm>
            <a:off x="282526" y="1353059"/>
            <a:ext cx="4100245" cy="217695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u="sng" dirty="0" smtClean="0">
                <a:solidFill>
                  <a:srgbClr val="00B050"/>
                </a:solidFill>
              </a:rPr>
              <a:t>Opdracht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b="0" dirty="0" smtClean="0"/>
              <a:t>Je robot is een basketbalspeler die naar alle basissen moet rijden en terug naar de thuisbasis.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b="0" dirty="0" smtClean="0"/>
              <a:t>Kun je de robot programmeren om voorwaarts te rijden en dan een bocht naar rechts te maken?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b="0" dirty="0" smtClean="0"/>
              <a:t>Gebruik een vierkante doos of tape</a:t>
            </a:r>
            <a:endParaRPr lang="nl-NL" b="0" dirty="0"/>
          </a:p>
        </p:txBody>
      </p:sp>
      <p:cxnSp>
        <p:nvCxnSpPr>
          <p:cNvPr id="54" name="Straight Connector 53"/>
          <p:cNvCxnSpPr/>
          <p:nvPr/>
        </p:nvCxnSpPr>
        <p:spPr>
          <a:xfrm flipV="1">
            <a:off x="4285673" y="1321379"/>
            <a:ext cx="9236" cy="447633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5584553" y="3823941"/>
            <a:ext cx="1608587" cy="2648734"/>
            <a:chOff x="5584553" y="3823941"/>
            <a:chExt cx="1608587" cy="2648734"/>
          </a:xfrm>
        </p:grpSpPr>
        <p:cxnSp>
          <p:nvCxnSpPr>
            <p:cNvPr id="26" name="Straight Arrow Connector 25"/>
            <p:cNvCxnSpPr/>
            <p:nvPr/>
          </p:nvCxnSpPr>
          <p:spPr>
            <a:xfrm flipV="1">
              <a:off x="6854868" y="4309384"/>
              <a:ext cx="0" cy="10539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5584553" y="5734011"/>
              <a:ext cx="95324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Start en </a:t>
              </a:r>
              <a:r>
                <a:rPr lang="en-US" sz="1400" dirty="0" err="1" smtClean="0"/>
                <a:t>eind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positie</a:t>
              </a:r>
              <a:endParaRPr lang="en-US" sz="1400" dirty="0"/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 flipH="1">
              <a:off x="6891067" y="4406104"/>
              <a:ext cx="1964" cy="99401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Snip Same Side Corner Rectangle 20"/>
            <p:cNvSpPr/>
            <p:nvPr/>
          </p:nvSpPr>
          <p:spPr>
            <a:xfrm>
              <a:off x="6512181" y="5776527"/>
              <a:ext cx="673581" cy="582163"/>
            </a:xfrm>
            <a:prstGeom prst="snip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1e Basis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28" name="Group 27"/>
            <p:cNvGrpSpPr/>
            <p:nvPr/>
          </p:nvGrpSpPr>
          <p:grpSpPr>
            <a:xfrm rot="16200000">
              <a:off x="6634074" y="5339709"/>
              <a:ext cx="367491" cy="560044"/>
              <a:chOff x="6517601" y="1130529"/>
              <a:chExt cx="1203194" cy="1625984"/>
            </a:xfrm>
          </p:grpSpPr>
          <p:grpSp>
            <p:nvGrpSpPr>
              <p:cNvPr id="29" name="Group 28"/>
              <p:cNvGrpSpPr/>
              <p:nvPr/>
            </p:nvGrpSpPr>
            <p:grpSpPr>
              <a:xfrm rot="5400000">
                <a:off x="6529019" y="1512901"/>
                <a:ext cx="1141996" cy="1164832"/>
                <a:chOff x="6310708" y="2215655"/>
                <a:chExt cx="809489" cy="898564"/>
              </a:xfrm>
            </p:grpSpPr>
            <p:sp>
              <p:nvSpPr>
                <p:cNvPr id="32" name="Rounded Rectangle 31"/>
                <p:cNvSpPr/>
                <p:nvPr/>
              </p:nvSpPr>
              <p:spPr>
                <a:xfrm>
                  <a:off x="6466604" y="2215655"/>
                  <a:ext cx="519438" cy="898564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ounded Rectangle 32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34" name="Rounded Rectangle 33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35" name="Oval 34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0" name="TextBox 29"/>
              <p:cNvSpPr txBox="1"/>
              <p:nvPr/>
            </p:nvSpPr>
            <p:spPr>
              <a:xfrm>
                <a:off x="7255174" y="1130529"/>
                <a:ext cx="465621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sp>
          <p:nvSpPr>
            <p:cNvPr id="38" name="Snip Same Side Corner Rectangle 37"/>
            <p:cNvSpPr/>
            <p:nvPr/>
          </p:nvSpPr>
          <p:spPr>
            <a:xfrm>
              <a:off x="6512181" y="3823941"/>
              <a:ext cx="680959" cy="582163"/>
            </a:xfrm>
            <a:prstGeom prst="snip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2e Base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96835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Discussie handleiding</a:t>
            </a:r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69109"/>
            <a:ext cx="8245474" cy="4373563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Heb je SPIL en SPIN bochten geprobeerd?  Wat heb je ontdekt?</a:t>
            </a:r>
          </a:p>
          <a:p>
            <a:pPr marL="274320" lvl="1" indent="0">
              <a:buNone/>
            </a:pPr>
            <a:r>
              <a:rPr lang="nl-NL" b="0" dirty="0" smtClean="0">
                <a:solidFill>
                  <a:srgbClr val="FF0000"/>
                </a:solidFill>
              </a:rPr>
              <a:t>Spil bochten waren goed voor opdracht 1, maar als we voor opdracht  2 spil bochten gebruikten, dan waren we verder van de basis vandaan.</a:t>
            </a:r>
          </a:p>
          <a:p>
            <a:r>
              <a:rPr lang="nl-NL" dirty="0" smtClean="0"/>
              <a:t>In welke situaties werkt de ene beter dan de andere?</a:t>
            </a:r>
          </a:p>
          <a:p>
            <a:pPr marL="274320" lvl="1" indent="0">
              <a:buNone/>
            </a:pPr>
            <a:r>
              <a:rPr lang="nl-NL" b="0" dirty="0" smtClean="0">
                <a:solidFill>
                  <a:srgbClr val="FF0000"/>
                </a:solidFill>
              </a:rPr>
              <a:t>Spin bochten zijn beter voor </a:t>
            </a:r>
            <a:r>
              <a:rPr lang="nl-NL" dirty="0" smtClean="0">
                <a:solidFill>
                  <a:srgbClr val="FF0000"/>
                </a:solidFill>
              </a:rPr>
              <a:t>strakke bochten</a:t>
            </a:r>
            <a:r>
              <a:rPr lang="nl-NL" b="0" dirty="0" smtClean="0">
                <a:solidFill>
                  <a:srgbClr val="FF0000"/>
                </a:solidFill>
              </a:rPr>
              <a:t> (</a:t>
            </a:r>
            <a:r>
              <a:rPr lang="nl-NL" b="0" dirty="0" err="1" smtClean="0">
                <a:solidFill>
                  <a:srgbClr val="FF0000"/>
                </a:solidFill>
              </a:rPr>
              <a:t>plaasten</a:t>
            </a:r>
            <a:r>
              <a:rPr lang="nl-NL" b="0" dirty="0" smtClean="0">
                <a:solidFill>
                  <a:srgbClr val="FF0000"/>
                </a:solidFill>
              </a:rPr>
              <a:t> waar niet genoeg ruimte is) en om dichter bij de originele positie te blijven staan.</a:t>
            </a:r>
          </a:p>
          <a:p>
            <a:r>
              <a:rPr lang="nl-NL" dirty="0" smtClean="0"/>
              <a:t>Wat is PSEUDOCODE?  Waarom vinden programmeurs dit handig om te gebruiken? (pseudocode is </a:t>
            </a:r>
            <a:r>
              <a:rPr lang="nl-NL" dirty="0" err="1" smtClean="0"/>
              <a:t>from</a:t>
            </a:r>
            <a:r>
              <a:rPr lang="nl-NL" dirty="0" smtClean="0"/>
              <a:t> the </a:t>
            </a:r>
            <a:r>
              <a:rPr lang="nl-NL" dirty="0" err="1" smtClean="0"/>
              <a:t>worksheet</a:t>
            </a:r>
            <a:r>
              <a:rPr lang="nl-NL" dirty="0" smtClean="0"/>
              <a:t>)</a:t>
            </a:r>
          </a:p>
          <a:p>
            <a:pPr marL="274320" lvl="1" indent="0">
              <a:buNone/>
            </a:pPr>
            <a:r>
              <a:rPr lang="nl-NL" b="0" dirty="0" smtClean="0">
                <a:solidFill>
                  <a:srgbClr val="FF0000"/>
                </a:solidFill>
              </a:rPr>
              <a:t>Met pseudocode kunnen programmeurs </a:t>
            </a:r>
            <a:r>
              <a:rPr lang="nl-NL" dirty="0" smtClean="0">
                <a:solidFill>
                  <a:srgbClr val="FF0000"/>
                </a:solidFill>
              </a:rPr>
              <a:t>hun code uitschrijven in een gewone taal (Nederlands/Engels) voordat ze het in de programmeertaal gaan schrijven.</a:t>
            </a:r>
            <a:r>
              <a:rPr lang="nl-NL" b="0" dirty="0" smtClean="0">
                <a:solidFill>
                  <a:srgbClr val="FF0000"/>
                </a:solidFill>
              </a:rPr>
              <a:t> </a:t>
            </a:r>
            <a:r>
              <a:rPr lang="nl-NL" dirty="0" smtClean="0">
                <a:solidFill>
                  <a:srgbClr val="FF0000"/>
                </a:solidFill>
              </a:rPr>
              <a:t>Het laat je plannen en nadenken voordat je gaat programmeren</a:t>
            </a:r>
            <a:r>
              <a:rPr lang="nl-NL" b="0" dirty="0" smtClean="0">
                <a:solidFill>
                  <a:srgbClr val="FF0000"/>
                </a:solidFill>
              </a:rPr>
              <a:t>. Je kunt je ideeën er mee delen met anderen </a:t>
            </a:r>
            <a:r>
              <a:rPr lang="nl-NL" dirty="0" smtClean="0">
                <a:solidFill>
                  <a:srgbClr val="FF0000"/>
                </a:solidFill>
              </a:rPr>
              <a:t>in een gewone taal</a:t>
            </a:r>
            <a:endParaRPr lang="nl-NL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653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6328</TotalTime>
  <Words>738</Words>
  <Application>Microsoft Office PowerPoint</Application>
  <PresentationFormat>Diavoorstelling (4:3)</PresentationFormat>
  <Paragraphs>136</Paragraphs>
  <Slides>11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11</vt:i4>
      </vt:variant>
    </vt:vector>
  </HeadingPairs>
  <TitlesOfParts>
    <vt:vector size="13" baseType="lpstr">
      <vt:lpstr>Essential</vt:lpstr>
      <vt:lpstr>Custom Design</vt:lpstr>
      <vt:lpstr>BEGINNER EV3 PROGRAMMEER Les</vt:lpstr>
      <vt:lpstr>DOELSTELLINGEN</vt:lpstr>
      <vt:lpstr>Spil Vs. SPIN bochten</vt:lpstr>
      <vt:lpstr>Hoe maak je spil en spin bochten</vt:lpstr>
      <vt:lpstr>MAaK een spil draai van 90 graden</vt:lpstr>
      <vt:lpstr>HOE LAAT JE DE ROBOT 90 GRADEN DRAAIEN?</vt:lpstr>
      <vt:lpstr>Instructies leraar</vt:lpstr>
      <vt:lpstr>Opdracht draaien</vt:lpstr>
      <vt:lpstr>Discussie handleiding</vt:lpstr>
      <vt:lpstr>Oplossing opdracht</vt:lpstr>
      <vt:lpstr>CREDITS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dc:creator>Sanjay Seshan</dc:creator>
  <cp:lastModifiedBy>Hulsen 2</cp:lastModifiedBy>
  <cp:revision>11</cp:revision>
  <dcterms:created xsi:type="dcterms:W3CDTF">2014-08-07T02:19:13Z</dcterms:created>
  <dcterms:modified xsi:type="dcterms:W3CDTF">2015-04-23T18:50:55Z</dcterms:modified>
</cp:coreProperties>
</file>