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380" r:id="rId3"/>
    <p:sldId id="357" r:id="rId4"/>
    <p:sldId id="341" r:id="rId5"/>
    <p:sldId id="342" r:id="rId6"/>
    <p:sldId id="339" r:id="rId7"/>
    <p:sldId id="343" r:id="rId8"/>
    <p:sldId id="370" r:id="rId9"/>
    <p:sldId id="371" r:id="rId10"/>
    <p:sldId id="378" r:id="rId11"/>
    <p:sldId id="372" r:id="rId12"/>
    <p:sldId id="373" r:id="rId13"/>
    <p:sldId id="374" r:id="rId14"/>
    <p:sldId id="375" r:id="rId15"/>
    <p:sldId id="376" r:id="rId16"/>
    <p:sldId id="377" r:id="rId17"/>
    <p:sldId id="379" r:id="rId18"/>
    <p:sldId id="35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2"/>
    <p:restoredTop sz="95680" autoAdjust="0"/>
  </p:normalViewPr>
  <p:slideViewPr>
    <p:cSldViewPr snapToGrid="0" snapToObjects="1">
      <p:cViewPr varScale="1">
        <p:scale>
          <a:sx n="103" d="100"/>
          <a:sy n="103" d="100"/>
        </p:scale>
        <p:origin x="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81EB-E98C-482E-B9B0-C9021FFC223B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0F4A-5493-4BC2-A237-7FE4F4BB2A77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0F5-9882-4D6B-A56F-3FF2135A9AA0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AAA-8106-411C-9E1A-39A2F4FF36DE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51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ECD9-6E6E-4C4B-A7CF-9C3BB1612739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327-00B6-4223-B878-51ED661C155D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58B4-7A29-4B54-A2CC-E914726E6AB5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AC9-02EA-4E84-BFAA-DA76ADEF7994}" type="datetime1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7938-1598-4533-8526-2C98F329A897}" type="datetime1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B06E-9D9C-4D85-ABAA-F31BEE5D6AFC}" type="datetime1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5BAF6F-72B3-4AB8-B169-1EB5276B79E7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DF4-A0C8-4051-9758-2B4E969149B8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0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60A-16A5-4130-BE75-85D1901355A9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6AD-A92B-480E-8FA0-5895E391AD18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3EC-80DC-4650-BC09-4F3EE3C32A84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61E6-1DCE-4A1F-A46E-163C15BEDDC0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FA5-67A5-437B-8FF3-7198EBBF0C10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AA1B-53D8-4883-A9B6-A9CD3443BF0D}" type="datetime1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086-BC37-4EB9-8203-52C605F830E7}" type="datetime1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EFF7-9F45-4849-B824-08CE5E3805C7}" type="datetime1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0862655-67C3-4001-96DC-CC14F7CE8BF1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E50F-1B08-4305-B7E2-05DF6892A66F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816109-C326-4942-A42C-69FB3C1E09B7}" type="datetime1">
              <a:rPr lang="en-US" smtClean="0"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9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C9EED0-DD12-401D-A7A2-ECC0E7DF6240}" type="datetime1">
              <a:rPr lang="en-US" smtClean="0"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88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f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LECCIONES DE </a:t>
            </a:r>
            <a:br>
              <a:rPr lang="es-MX" dirty="0" smtClean="0"/>
            </a:br>
            <a:r>
              <a:rPr lang="es-MX" dirty="0" smtClean="0"/>
              <a:t>PROGRAMACION</a:t>
            </a:r>
            <a:br>
              <a:rPr lang="es-MX" dirty="0" smtClean="0"/>
            </a:br>
            <a:r>
              <a:rPr lang="es-MX" dirty="0" smtClean="0"/>
              <a:t>INTERMEDIAS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572" y="3346315"/>
            <a:ext cx="6180083" cy="507990"/>
          </a:xfrm>
        </p:spPr>
        <p:txBody>
          <a:bodyPr>
            <a:normAutofit/>
          </a:bodyPr>
          <a:lstStyle/>
          <a:p>
            <a:r>
              <a:rPr lang="es-MX" dirty="0" smtClean="0"/>
              <a:t>Introducción a Mis Bloques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360397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43" y="3728907"/>
            <a:ext cx="2858461" cy="2597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Paso 3: Agregue Entradas/Salidas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79240" cy="4373563"/>
          </a:xfrm>
        </p:spPr>
        <p:txBody>
          <a:bodyPr>
            <a:normAutofit/>
          </a:bodyPr>
          <a:lstStyle/>
          <a:p>
            <a:r>
              <a:rPr lang="es-MX" b="0" dirty="0" smtClean="0">
                <a:solidFill>
                  <a:srgbClr val="00B050"/>
                </a:solidFill>
              </a:rPr>
              <a:t>A. </a:t>
            </a:r>
            <a:r>
              <a:rPr lang="es-MX" dirty="0" smtClean="0">
                <a:solidFill>
                  <a:srgbClr val="00B050"/>
                </a:solidFill>
              </a:rPr>
              <a:t>Deberá añadir dos entradas y una salida, por lo que debe presionar el </a:t>
            </a:r>
            <a:r>
              <a:rPr lang="es-MX" dirty="0">
                <a:solidFill>
                  <a:srgbClr val="00B050"/>
                </a:solidFill>
              </a:rPr>
              <a:t>botón </a:t>
            </a:r>
            <a:r>
              <a:rPr lang="es-MX" dirty="0" smtClean="0">
                <a:solidFill>
                  <a:srgbClr val="00B050"/>
                </a:solidFill>
              </a:rPr>
              <a:t>+ tres veces</a:t>
            </a:r>
            <a:endParaRPr lang="es-MX" b="0" dirty="0" smtClean="0"/>
          </a:p>
          <a:p>
            <a:pPr marL="457200" indent="-457200">
              <a:buFont typeface="+mj-lt"/>
              <a:buAutoNum type="arabicPeriod"/>
            </a:pPr>
            <a:endParaRPr lang="es-MX" b="0" dirty="0" smtClean="0"/>
          </a:p>
          <a:p>
            <a:r>
              <a:rPr lang="es-MX" b="0" dirty="0" smtClean="0">
                <a:solidFill>
                  <a:srgbClr val="7030A0"/>
                </a:solidFill>
              </a:rPr>
              <a:t>B. Seleccione el primer parámetro</a:t>
            </a:r>
          </a:p>
          <a:p>
            <a:pPr marL="457200" indent="-457200">
              <a:buFont typeface="+mj-lt"/>
              <a:buAutoNum type="arabicPeriod"/>
            </a:pPr>
            <a:endParaRPr lang="es-MX" b="0" dirty="0" smtClean="0"/>
          </a:p>
          <a:p>
            <a:r>
              <a:rPr lang="es-MX" b="0" dirty="0" smtClean="0">
                <a:solidFill>
                  <a:srgbClr val="00B0F0"/>
                </a:solidFill>
              </a:rPr>
              <a:t>C. Seleccione Configuración del Parámetro</a:t>
            </a:r>
          </a:p>
          <a:p>
            <a:endParaRPr lang="es-MX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4877664" y="1342000"/>
            <a:ext cx="2646840" cy="23734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458" y="4857226"/>
            <a:ext cx="129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err="1" smtClean="0"/>
              <a:t>Move</a:t>
            </a:r>
            <a:r>
              <a:rPr lang="es-MX" sz="800" dirty="0" smtClean="0"/>
              <a:t> </a:t>
            </a:r>
            <a:r>
              <a:rPr lang="es-MX" sz="800" dirty="0" err="1" smtClean="0"/>
              <a:t>Rotations</a:t>
            </a:r>
            <a:r>
              <a:rPr lang="es-MX" sz="800" dirty="0" smtClean="0"/>
              <a:t> and output </a:t>
            </a:r>
            <a:r>
              <a:rPr lang="es-MX" sz="800" dirty="0" err="1" smtClean="0"/>
              <a:t>Ultrasonic</a:t>
            </a:r>
            <a:endParaRPr lang="es-MX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6332541" y="2305336"/>
            <a:ext cx="129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err="1" smtClean="0"/>
              <a:t>Move</a:t>
            </a:r>
            <a:r>
              <a:rPr lang="es-MX" sz="700" dirty="0" smtClean="0"/>
              <a:t> </a:t>
            </a:r>
            <a:r>
              <a:rPr lang="es-MX" sz="700" dirty="0" err="1" smtClean="0"/>
              <a:t>Rotations</a:t>
            </a:r>
            <a:r>
              <a:rPr lang="es-MX" sz="700" dirty="0" smtClean="0"/>
              <a:t> and output </a:t>
            </a:r>
            <a:r>
              <a:rPr lang="es-MX" sz="700" dirty="0" err="1" smtClean="0"/>
              <a:t>Ultrasonic</a:t>
            </a:r>
            <a:endParaRPr lang="es-MX" sz="700" dirty="0"/>
          </a:p>
        </p:txBody>
      </p:sp>
      <p:sp>
        <p:nvSpPr>
          <p:cNvPr id="11" name="Rectangle 10"/>
          <p:cNvSpPr/>
          <p:nvPr/>
        </p:nvSpPr>
        <p:spPr>
          <a:xfrm>
            <a:off x="6168191" y="1710402"/>
            <a:ext cx="186122" cy="3261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angle 18"/>
          <p:cNvSpPr/>
          <p:nvPr/>
        </p:nvSpPr>
        <p:spPr>
          <a:xfrm>
            <a:off x="5825025" y="3978561"/>
            <a:ext cx="207894" cy="5769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Rectangle 20"/>
          <p:cNvSpPr/>
          <p:nvPr/>
        </p:nvSpPr>
        <p:spPr>
          <a:xfrm>
            <a:off x="5211056" y="4979561"/>
            <a:ext cx="716104" cy="21621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6533131" y="1535470"/>
            <a:ext cx="3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A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348541" y="4082366"/>
            <a:ext cx="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B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6140" y="4732317"/>
            <a:ext cx="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C</a:t>
            </a:r>
            <a:endParaRPr lang="es-MX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Paso 4: Parámetro de Potencia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87" y="1362094"/>
            <a:ext cx="5589496" cy="4975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3250" y="4423664"/>
            <a:ext cx="2449585" cy="147646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117863" y="4532243"/>
            <a:ext cx="231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B. Seleccione Entrada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863" y="4162318"/>
            <a:ext cx="225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A. Asigne un nombre</a:t>
            </a:r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63" y="5247265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D. Predetermine un Valor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0695" y="3277039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Move</a:t>
            </a:r>
            <a:r>
              <a:rPr lang="es-MX" sz="1200" dirty="0" smtClean="0"/>
              <a:t> </a:t>
            </a:r>
            <a:r>
              <a:rPr lang="es-MX" sz="1200" dirty="0" err="1" smtClean="0"/>
              <a:t>Rotations</a:t>
            </a:r>
            <a:r>
              <a:rPr lang="es-MX" sz="1200" dirty="0" smtClean="0"/>
              <a:t> and output </a:t>
            </a:r>
            <a:r>
              <a:rPr lang="es-MX" sz="1200" dirty="0" err="1" smtClean="0"/>
              <a:t>Ultrasonic</a:t>
            </a:r>
            <a:endParaRPr lang="es-MX" sz="1200" dirty="0"/>
          </a:p>
        </p:txBody>
      </p:sp>
      <p:sp>
        <p:nvSpPr>
          <p:cNvPr id="24" name="Rectangle 23"/>
          <p:cNvSpPr/>
          <p:nvPr/>
        </p:nvSpPr>
        <p:spPr>
          <a:xfrm>
            <a:off x="3287486" y="5958011"/>
            <a:ext cx="4038599" cy="2082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Set min &amp; </a:t>
            </a:r>
            <a:r>
              <a:rPr lang="es-MX" sz="1200" dirty="0" err="1" smtClean="0"/>
              <a:t>max</a:t>
            </a:r>
            <a:r>
              <a:rPr lang="es-MX" sz="1200" dirty="0" smtClean="0"/>
              <a:t> </a:t>
            </a:r>
            <a:r>
              <a:rPr lang="es-MX" sz="1200" dirty="0" err="1" smtClean="0"/>
              <a:t>values</a:t>
            </a:r>
            <a:r>
              <a:rPr lang="es-MX" sz="1200" dirty="0" smtClean="0"/>
              <a:t> (</a:t>
            </a:r>
            <a:r>
              <a:rPr lang="es-MX" sz="1200" dirty="0" err="1" smtClean="0"/>
              <a:t>only</a:t>
            </a:r>
            <a:r>
              <a:rPr lang="es-MX" sz="1200" dirty="0" smtClean="0"/>
              <a:t> </a:t>
            </a:r>
            <a:r>
              <a:rPr lang="es-MX" sz="1200" dirty="0" err="1" smtClean="0"/>
              <a:t>available</a:t>
            </a:r>
            <a:r>
              <a:rPr lang="es-MX" sz="1200" dirty="0" smtClean="0"/>
              <a:t> </a:t>
            </a:r>
            <a:r>
              <a:rPr lang="es-MX" sz="1200" dirty="0" err="1" smtClean="0"/>
              <a:t>with</a:t>
            </a:r>
            <a:r>
              <a:rPr lang="es-MX" sz="1200" dirty="0" smtClean="0"/>
              <a:t> slider)</a:t>
            </a:r>
            <a:endParaRPr lang="es-MX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7863" y="4885616"/>
            <a:ext cx="29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F0"/>
                </a:solidFill>
              </a:rPr>
              <a:t>C. La potencia es un Numero</a:t>
            </a:r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863" y="5608914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E. Escoja un Botón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09128" y="4105517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A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093572" y="447020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B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3093572" y="4800306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C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104454" y="51268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C000"/>
                </a:solidFill>
              </a:rPr>
              <a:t>D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783826" y="40801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E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73050" y="1777809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618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56" y="1197809"/>
            <a:ext cx="5591175" cy="507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400" dirty="0" smtClean="0"/>
              <a:t>Paso 5: Parámetro de Rotaciones</a:t>
            </a:r>
            <a:endParaRPr lang="es-MX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9686" y="4080225"/>
            <a:ext cx="2604064" cy="172865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TextBox 20"/>
          <p:cNvSpPr txBox="1"/>
          <p:nvPr/>
        </p:nvSpPr>
        <p:spPr>
          <a:xfrm>
            <a:off x="6482734" y="3142003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Move</a:t>
            </a:r>
            <a:r>
              <a:rPr lang="es-MX" sz="1200" dirty="0" smtClean="0"/>
              <a:t> </a:t>
            </a:r>
            <a:r>
              <a:rPr lang="es-MX" sz="1200" dirty="0" err="1" smtClean="0"/>
              <a:t>Rotations</a:t>
            </a:r>
            <a:r>
              <a:rPr lang="es-MX" sz="1200" dirty="0" smtClean="0"/>
              <a:t> and output </a:t>
            </a:r>
            <a:r>
              <a:rPr lang="es-MX" sz="1200" dirty="0" err="1" smtClean="0"/>
              <a:t>Ultrasonic</a:t>
            </a:r>
            <a:endParaRPr lang="es-MX" sz="1200" dirty="0"/>
          </a:p>
        </p:txBody>
      </p:sp>
      <p:sp>
        <p:nvSpPr>
          <p:cNvPr id="18" name="Rectangle 17"/>
          <p:cNvSpPr/>
          <p:nvPr/>
        </p:nvSpPr>
        <p:spPr>
          <a:xfrm>
            <a:off x="252096" y="1832590"/>
            <a:ext cx="2122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Seleccione el segundo parámetro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7594" y="4018198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A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412038" y="4382885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B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412038" y="471298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C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2920" y="5039558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C000"/>
                </a:solidFill>
              </a:rPr>
              <a:t>D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211145" y="404728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E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96317" y="1762855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TextBox 8"/>
          <p:cNvSpPr txBox="1"/>
          <p:nvPr/>
        </p:nvSpPr>
        <p:spPr>
          <a:xfrm>
            <a:off x="117863" y="4532243"/>
            <a:ext cx="231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B. Seleccione Entrada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34" name="TextBox 12"/>
          <p:cNvSpPr txBox="1"/>
          <p:nvPr/>
        </p:nvSpPr>
        <p:spPr>
          <a:xfrm>
            <a:off x="117863" y="4162318"/>
            <a:ext cx="225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A. Asigne un nombre</a:t>
            </a:r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35" name="TextBox 16"/>
          <p:cNvSpPr txBox="1"/>
          <p:nvPr/>
        </p:nvSpPr>
        <p:spPr>
          <a:xfrm>
            <a:off x="117863" y="5247265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D. Predetermine un Valor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117863" y="4885616"/>
            <a:ext cx="327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F0"/>
                </a:solidFill>
              </a:rPr>
              <a:t>C. Las Rotaciones son un Numero</a:t>
            </a:r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117863" y="5608914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E. Escoja un Botón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3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38" y="1502331"/>
            <a:ext cx="5091082" cy="461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Paso 6: Parámetro Ultrasónico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78653" y="3396098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Move</a:t>
            </a:r>
            <a:r>
              <a:rPr lang="es-MX" sz="1200" dirty="0" smtClean="0"/>
              <a:t> </a:t>
            </a:r>
            <a:r>
              <a:rPr lang="es-MX" sz="1200" dirty="0" err="1" smtClean="0"/>
              <a:t>Rotations</a:t>
            </a:r>
            <a:r>
              <a:rPr lang="es-MX" sz="1200" dirty="0" smtClean="0"/>
              <a:t> and output </a:t>
            </a:r>
            <a:r>
              <a:rPr lang="es-MX" sz="1200" dirty="0" err="1" smtClean="0"/>
              <a:t>Ultrasonic</a:t>
            </a:r>
            <a:endParaRPr lang="es-MX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26098" y="4122790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A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810542" y="44874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B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810542" y="481757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C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0509" y="1926370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Rectangle 26"/>
          <p:cNvSpPr/>
          <p:nvPr/>
        </p:nvSpPr>
        <p:spPr>
          <a:xfrm>
            <a:off x="252096" y="1832590"/>
            <a:ext cx="195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Seleccione el ultimo parámetro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400" y="4705759"/>
            <a:ext cx="209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B. Configure como salida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400" y="4335044"/>
            <a:ext cx="225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A. Asigne un nombre</a:t>
            </a:r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400" y="5253185"/>
            <a:ext cx="280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F0"/>
                </a:solidFill>
              </a:rPr>
              <a:t>C. La salida del valor ultrasónico es un numero</a:t>
            </a:r>
            <a:endParaRPr lang="es-MX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Paso 7: Iconos de Parámetros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417" y="2328186"/>
            <a:ext cx="4446947" cy="3903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94" y="1430219"/>
            <a:ext cx="29832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este paso cambiaremos los iconos de los parámetros, suplantando las letras por imágenes mas intuitivas.</a:t>
            </a:r>
          </a:p>
          <a:p>
            <a:endParaRPr lang="es-MX" dirty="0" smtClean="0">
              <a:solidFill>
                <a:srgbClr val="00B050"/>
              </a:solidFill>
            </a:endParaRPr>
          </a:p>
          <a:p>
            <a:pPr marL="342900" indent="-342900">
              <a:buAutoNum type="alphaUcPeriod"/>
            </a:pPr>
            <a:r>
              <a:rPr lang="es-MX" dirty="0" smtClean="0">
                <a:solidFill>
                  <a:srgbClr val="00B050"/>
                </a:solidFill>
              </a:rPr>
              <a:t>Seleccione un parámetro</a:t>
            </a: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>
                <a:solidFill>
                  <a:srgbClr val="7030A0"/>
                </a:solidFill>
              </a:rPr>
              <a:t>B. Seleccione la pestaña Iconos del parámetro y seleccione uno</a:t>
            </a:r>
          </a:p>
          <a:p>
            <a:endParaRPr lang="es-MX" dirty="0" smtClean="0">
              <a:solidFill>
                <a:srgbClr val="00B0F0"/>
              </a:solidFill>
            </a:endParaRPr>
          </a:p>
          <a:p>
            <a:r>
              <a:rPr lang="es-MX" dirty="0" smtClean="0"/>
              <a:t>C. Repita los pasos con los parámetros restantes</a:t>
            </a:r>
          </a:p>
          <a:p>
            <a:endParaRPr lang="es-MX" dirty="0" smtClean="0">
              <a:solidFill>
                <a:srgbClr val="00B0F0"/>
              </a:solidFill>
            </a:endParaRPr>
          </a:p>
          <a:p>
            <a:r>
              <a:rPr lang="es-MX" dirty="0" smtClean="0">
                <a:solidFill>
                  <a:srgbClr val="00B0F0"/>
                </a:solidFill>
              </a:rPr>
              <a:t>D. Presione Terminar cuando todo este listo</a:t>
            </a:r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78068" y="2703881"/>
            <a:ext cx="303162" cy="63985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angle 14"/>
          <p:cNvSpPr/>
          <p:nvPr/>
        </p:nvSpPr>
        <p:spPr>
          <a:xfrm>
            <a:off x="3774417" y="4492464"/>
            <a:ext cx="4329060" cy="15109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7206670" y="5997723"/>
            <a:ext cx="414429" cy="2303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4879455" y="2949865"/>
            <a:ext cx="3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A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493957" y="4123131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B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7897" y="5974552"/>
            <a:ext cx="34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C</a:t>
            </a:r>
            <a:endParaRPr lang="es-MX" b="1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575" t="7363" r="33914" b="73364"/>
          <a:stretch/>
        </p:blipFill>
        <p:spPr>
          <a:xfrm>
            <a:off x="3738533" y="1430219"/>
            <a:ext cx="1522052" cy="735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0860" t="7798" r="32567" b="73633"/>
          <a:stretch/>
        </p:blipFill>
        <p:spPr>
          <a:xfrm>
            <a:off x="6114570" y="1450051"/>
            <a:ext cx="1527537" cy="6807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1585877"/>
            <a:ext cx="394830" cy="401934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angle 17"/>
          <p:cNvSpPr/>
          <p:nvPr/>
        </p:nvSpPr>
        <p:spPr>
          <a:xfrm>
            <a:off x="4160661" y="1568662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Rectangle 21"/>
          <p:cNvSpPr/>
          <p:nvPr/>
        </p:nvSpPr>
        <p:spPr>
          <a:xfrm>
            <a:off x="6527703" y="1585877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15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Paso 8: Conecte Cables de Datos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24" y="1429407"/>
            <a:ext cx="3678572" cy="4435366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s-MX" sz="1800" b="0" dirty="0" smtClean="0"/>
              <a:t>Cuando presione Terminar, se mostrara lo siguiente </a:t>
            </a:r>
          </a:p>
          <a:p>
            <a:pPr marL="457200" indent="-457200">
              <a:buAutoNum type="alphaUcPeriod"/>
            </a:pPr>
            <a:endParaRPr lang="es-MX" b="0" dirty="0" smtClean="0"/>
          </a:p>
          <a:p>
            <a:pPr marL="457200" indent="-457200">
              <a:buAutoNum type="alphaUcPeriod"/>
            </a:pPr>
            <a:endParaRPr lang="es-MX" b="0" dirty="0" smtClean="0"/>
          </a:p>
          <a:p>
            <a:pPr marL="457200" indent="-457200">
              <a:buAutoNum type="alphaUcPeriod"/>
            </a:pPr>
            <a:endParaRPr lang="es-MX" b="0" dirty="0" smtClean="0"/>
          </a:p>
          <a:p>
            <a:pPr marL="457200" indent="-457200">
              <a:buAutoNum type="alphaUcPeriod"/>
            </a:pPr>
            <a:endParaRPr lang="es-MX" b="0" dirty="0" smtClean="0"/>
          </a:p>
          <a:p>
            <a:pPr marL="457200" indent="-457200">
              <a:buAutoNum type="alphaUcPeriod"/>
            </a:pPr>
            <a:r>
              <a:rPr lang="es-MX" b="0" dirty="0" smtClean="0">
                <a:solidFill>
                  <a:srgbClr val="00B050"/>
                </a:solidFill>
              </a:rPr>
              <a:t>Conecte los cables desde el   Mi Bloque en su lugar correspondiente y desde el sensor ultrasónico a la salida.</a:t>
            </a:r>
            <a:endParaRPr lang="es-MX" b="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47" y="4455486"/>
            <a:ext cx="4456627" cy="1631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0987" y="1452549"/>
            <a:ext cx="4380504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Los bloques grises son asignados automáticamente para conectar las entradas y salidas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33" y="2173732"/>
            <a:ext cx="7224406" cy="1486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752" y="2396673"/>
            <a:ext cx="962770" cy="1160566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angle 12"/>
          <p:cNvSpPr/>
          <p:nvPr/>
        </p:nvSpPr>
        <p:spPr>
          <a:xfrm>
            <a:off x="7484476" y="2396673"/>
            <a:ext cx="600158" cy="108083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5" name="Elbow Connector 14"/>
          <p:cNvCxnSpPr>
            <a:stCxn id="10" idx="0"/>
            <a:endCxn id="8" idx="2"/>
          </p:cNvCxnSpPr>
          <p:nvPr/>
        </p:nvCxnSpPr>
        <p:spPr>
          <a:xfrm rot="5400000" flipH="1" flipV="1">
            <a:off x="3664236" y="-140330"/>
            <a:ext cx="420904" cy="4653102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0"/>
            <a:endCxn id="8" idx="2"/>
          </p:cNvCxnSpPr>
          <p:nvPr/>
        </p:nvCxnSpPr>
        <p:spPr>
          <a:xfrm rot="16200000" flipV="1">
            <a:off x="6782445" y="1394563"/>
            <a:ext cx="420904" cy="158331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6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 esta Mi Bloque?</a:t>
            </a:r>
            <a:endParaRPr lang="es-MX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413" y="1474696"/>
            <a:ext cx="4239143" cy="4784242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s-MX" dirty="0" smtClean="0">
                <a:solidFill>
                  <a:srgbClr val="00B050"/>
                </a:solidFill>
              </a:rPr>
              <a:t>Mi Bloque aparece en la ultima  pestaña</a:t>
            </a:r>
            <a:r>
              <a:rPr lang="es-MX" dirty="0">
                <a:solidFill>
                  <a:srgbClr val="00B050"/>
                </a:solidFill>
              </a:rPr>
              <a:t> </a:t>
            </a:r>
            <a:r>
              <a:rPr lang="es-MX" dirty="0" smtClean="0">
                <a:solidFill>
                  <a:srgbClr val="00B050"/>
                </a:solidFill>
              </a:rPr>
              <a:t>llamada Mis Bloques.</a:t>
            </a:r>
            <a:endParaRPr lang="es-MX" b="0" dirty="0" smtClean="0">
              <a:solidFill>
                <a:srgbClr val="00B050"/>
              </a:solidFill>
            </a:endParaRPr>
          </a:p>
          <a:p>
            <a:pPr marL="457200" indent="-457200">
              <a:buAutoNum type="alphaUcPeriod"/>
            </a:pPr>
            <a:endParaRPr lang="es-MX" b="0" dirty="0" smtClean="0"/>
          </a:p>
          <a:p>
            <a:pPr marL="457200" indent="-457200">
              <a:buAutoNum type="alphaUcPeriod"/>
            </a:pPr>
            <a:r>
              <a:rPr lang="es-MX" b="0" dirty="0" smtClean="0">
                <a:solidFill>
                  <a:srgbClr val="7030A0"/>
                </a:solidFill>
              </a:rPr>
              <a:t>Después el mismo Mi Bloque es utilizado dos veces, una para avanzar dos rotaciones y otra para retroceder 5. Los Mi Bloque son mas útiles si son Reutilizados</a:t>
            </a:r>
            <a:endParaRPr lang="es-MX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23" y="1552051"/>
            <a:ext cx="3341710" cy="1225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66997" y="1640037"/>
            <a:ext cx="546409" cy="3345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788" r="26888" b="82602"/>
          <a:stretch/>
        </p:blipFill>
        <p:spPr>
          <a:xfrm>
            <a:off x="847918" y="4204010"/>
            <a:ext cx="7310676" cy="1942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0490" y="3167975"/>
            <a:ext cx="3118243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Nota: El mismo Mi Bloque puede ser usado con diferentes valores de entrada.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2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Este tutorial fue creado por Sanjay Seshan y Arvind Seshan</a:t>
            </a:r>
          </a:p>
          <a:p>
            <a:r>
              <a:rPr lang="es-MX" dirty="0"/>
              <a:t>Mas lecciones disponibles en </a:t>
            </a:r>
            <a:r>
              <a:rPr lang="es-MX" dirty="0">
                <a:hlinkClick r:id="rId3"/>
              </a:rPr>
              <a:t>www.ev3lessons.com</a:t>
            </a:r>
            <a:endParaRPr lang="es-MX" dirty="0"/>
          </a:p>
          <a:p>
            <a:endParaRPr lang="es-MX" dirty="0"/>
          </a:p>
          <a:p>
            <a:r>
              <a:rPr lang="es-MX" dirty="0"/>
              <a:t>Traducido por David Daniel Galván Medrano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Aprenda a hacer sus propios Bloques </a:t>
            </a:r>
            <a:r>
              <a:rPr lang="es-MX" dirty="0"/>
              <a:t>en el Software EV3 (</a:t>
            </a:r>
            <a:r>
              <a:rPr lang="es-MX" dirty="0" smtClean="0"/>
              <a:t>Mis Bloques)</a:t>
            </a:r>
          </a:p>
          <a:p>
            <a:r>
              <a:rPr lang="es-MX" dirty="0" smtClean="0"/>
              <a:t>Aprenda por que usar Mis Bloques es muy útil</a:t>
            </a:r>
          </a:p>
          <a:p>
            <a:r>
              <a:rPr lang="es-MX" dirty="0" smtClean="0"/>
              <a:t>Aprenda a construir Mis Bloques con Entradas y Salidas (Parámetros)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es un Mi Bloque?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494062"/>
            <a:ext cx="4230861" cy="463210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2400" b="0" dirty="0" smtClean="0"/>
              <a:t>Mi Bloque es un programa de uno o mas bloques contenido en un solo bloque  </a:t>
            </a:r>
          </a:p>
          <a:p>
            <a:pPr marL="342900" indent="-342900">
              <a:buFont typeface="Arial"/>
              <a:buChar char="•"/>
            </a:pPr>
            <a:r>
              <a:rPr lang="es-MX" sz="2400" b="0" dirty="0" smtClean="0"/>
              <a:t>Mis Bloques son, básicamente, tus propios bloques personalizados </a:t>
            </a:r>
          </a:p>
          <a:p>
            <a:pPr marL="342900" indent="-342900">
              <a:buFont typeface="Arial"/>
              <a:buChar char="•"/>
            </a:pPr>
            <a:r>
              <a:rPr lang="es-MX" sz="2400" b="0" dirty="0" smtClean="0"/>
              <a:t>Una ves que un Mi Bloque es creado, puede ser usado en múltiples programas</a:t>
            </a:r>
          </a:p>
          <a:p>
            <a:pPr marL="342900" indent="-342900">
              <a:buFont typeface="Arial"/>
              <a:buChar char="•"/>
            </a:pPr>
            <a:r>
              <a:rPr lang="es-MX" sz="2400" b="0" dirty="0" smtClean="0"/>
              <a:t>Mi Bloque también puede tener Entradas y Salidas (parámetros)</a:t>
            </a:r>
            <a:endParaRPr lang="es-MX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2" t="16085" r="38554" b="56905"/>
          <a:stretch/>
        </p:blipFill>
        <p:spPr>
          <a:xfrm>
            <a:off x="5052672" y="1414114"/>
            <a:ext cx="3340214" cy="1530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613" y="2936772"/>
            <a:ext cx="37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Estos bloques son ejemplos de Mis Bloques: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Move_CM mueve el robot la distancia que sea ingresada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Turn_Degrees mueve el robot en el </a:t>
            </a:r>
            <a:r>
              <a:rPr lang="es-MX" dirty="0" err="1" smtClean="0"/>
              <a:t>angulo</a:t>
            </a:r>
            <a:r>
              <a:rPr lang="es-MX" dirty="0" smtClean="0"/>
              <a:t> que es ingresado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Otras Lecciones mostraran como crear estos bloques en especifico </a:t>
            </a:r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8825" y="1494063"/>
            <a:ext cx="14059" cy="34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26480" y="1700784"/>
            <a:ext cx="493776" cy="121051"/>
          </a:xfrm>
          <a:prstGeom prst="rect">
            <a:avLst/>
          </a:prstGeom>
          <a:solidFill>
            <a:srgbClr val="395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dirty="0" smtClean="0"/>
              <a:t>CM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¿Dónde usar un Mi Bloque?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481958"/>
            <a:ext cx="7336707" cy="455736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2400" dirty="0" smtClean="0"/>
              <a:t>Donde quiera que el programa repita las mismas secuencias de código (o acciones), creando el concepto de Reciclaje de Código no tendrá que volver a construir una y otra vez una misma acción o secuencia de código  </a:t>
            </a:r>
          </a:p>
          <a:p>
            <a:pPr marL="342900" indent="-342900">
              <a:buFont typeface="Arial"/>
              <a:buChar char="•"/>
            </a:pPr>
            <a:r>
              <a:rPr lang="es-MX" sz="2400" dirty="0" smtClean="0"/>
              <a:t>Cuando el código se repita en diferentes programas</a:t>
            </a:r>
          </a:p>
          <a:p>
            <a:pPr marL="342900" indent="-342900">
              <a:buFont typeface="Arial"/>
              <a:buChar char="•"/>
            </a:pPr>
            <a:r>
              <a:rPr lang="es-MX" sz="2400" dirty="0" smtClean="0"/>
              <a:t>Cuando quiera Organizar, Optimizar o seccionar su código</a:t>
            </a:r>
          </a:p>
          <a:p>
            <a:pPr marL="0" indent="0">
              <a:buNone/>
            </a:pPr>
            <a:endParaRPr lang="es-MX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95" y="1581610"/>
            <a:ext cx="1213540" cy="1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 qué es importante?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41" y="1392135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es-MX" sz="2400" b="0" dirty="0" smtClean="0">
                <a:solidFill>
                  <a:srgbClr val="0000FF"/>
                </a:solidFill>
              </a:rPr>
              <a:t>Porque con Mis Bloques, su código se vera así……</a:t>
            </a:r>
            <a:endParaRPr lang="es-MX" sz="2400" b="0" dirty="0">
              <a:solidFill>
                <a:srgbClr val="00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140" y="3264060"/>
            <a:ext cx="8561878" cy="111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 smtClean="0">
                <a:solidFill>
                  <a:srgbClr val="FF6600"/>
                </a:solidFill>
              </a:rPr>
              <a:t>En vez de así….</a:t>
            </a:r>
            <a:endParaRPr lang="es-MX" sz="2400" dirty="0">
              <a:solidFill>
                <a:srgbClr val="FF66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197772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 smtClean="0">
                <a:solidFill>
                  <a:srgbClr val="329B65"/>
                </a:solidFill>
              </a:rPr>
              <a:t>Esto hace su código mas fácil de corregir y modificar!!! </a:t>
            </a:r>
            <a:endParaRPr lang="es-MX" sz="2400" dirty="0">
              <a:solidFill>
                <a:srgbClr val="329B65"/>
              </a:solidFill>
            </a:endParaRPr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6085" r="11988" b="56905"/>
          <a:stretch/>
        </p:blipFill>
        <p:spPr>
          <a:xfrm>
            <a:off x="131230" y="2122842"/>
            <a:ext cx="8376611" cy="1141218"/>
          </a:xfrm>
          <a:prstGeom prst="rect">
            <a:avLst/>
          </a:prstGeom>
        </p:spPr>
      </p:pic>
      <p:pic>
        <p:nvPicPr>
          <p:cNvPr id="7" name="Picture 6" descr="move str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4" b="44866"/>
          <a:stretch/>
        </p:blipFill>
        <p:spPr>
          <a:xfrm>
            <a:off x="75310" y="3725827"/>
            <a:ext cx="8721708" cy="9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Función de un Mi Bloque Útil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Nota: Crear Mis Bloques con entradas y salidas los vuelve mas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Poderosos y Útiles</a:t>
            </a:r>
            <a:r>
              <a:rPr lang="es-MX" dirty="0" smtClean="0"/>
              <a:t>. Pero sea cuidadoso de no convertir un Mi Bloque en uno muy complicado.</a:t>
            </a:r>
          </a:p>
          <a:p>
            <a:endParaRPr lang="es-MX" dirty="0" smtClean="0"/>
          </a:p>
          <a:p>
            <a:r>
              <a:rPr lang="es-MX" dirty="0" smtClean="0"/>
              <a:t>Pregunta: ¿Cuál de los siguientes Mi Bloque supone usted que será mas útil?</a:t>
            </a:r>
          </a:p>
          <a:p>
            <a:pPr lvl="1"/>
            <a:r>
              <a:rPr lang="es-MX" dirty="0" smtClean="0"/>
              <a:t>Move5CM (Mueve el robot cinco centímetros)</a:t>
            </a:r>
          </a:p>
          <a:p>
            <a:pPr lvl="1"/>
            <a:r>
              <a:rPr lang="es-MX" dirty="0" smtClean="0"/>
              <a:t>MoveCM mueve con una entrada (referencia) de distancia y potencia</a:t>
            </a:r>
          </a:p>
          <a:p>
            <a:pPr lvl="1"/>
            <a:r>
              <a:rPr lang="es-MX" dirty="0"/>
              <a:t>MoveCM </a:t>
            </a:r>
            <a:r>
              <a:rPr lang="es-MX" dirty="0" smtClean="0"/>
              <a:t>mueve </a:t>
            </a:r>
            <a:r>
              <a:rPr lang="es-MX" dirty="0"/>
              <a:t>con una entrada (referencia) de </a:t>
            </a:r>
            <a:r>
              <a:rPr lang="es-MX" dirty="0" smtClean="0"/>
              <a:t>distancia, potencia, ángulo, arranque/frenado, etc.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Respuesta: </a:t>
            </a:r>
          </a:p>
          <a:p>
            <a:pPr lvl="1"/>
            <a:r>
              <a:rPr lang="es-MX" dirty="0" smtClean="0"/>
              <a:t>Move5CM puede usarse seguido, pero estará limitado a cinco centímetros de movimiento</a:t>
            </a:r>
          </a:p>
          <a:p>
            <a:pPr lvl="1"/>
            <a:r>
              <a:rPr lang="es-MX" dirty="0"/>
              <a:t>MoveCM con </a:t>
            </a:r>
            <a:r>
              <a:rPr lang="es-MX" dirty="0" smtClean="0"/>
              <a:t>entradas </a:t>
            </a:r>
            <a:r>
              <a:rPr lang="es-MX" dirty="0"/>
              <a:t>de distancia y </a:t>
            </a:r>
            <a:r>
              <a:rPr lang="es-MX" dirty="0" smtClean="0"/>
              <a:t>potencia es la mejor opción. </a:t>
            </a:r>
          </a:p>
          <a:p>
            <a:pPr lvl="1"/>
            <a:r>
              <a:rPr lang="es-MX" dirty="0"/>
              <a:t>MoveCM con </a:t>
            </a:r>
            <a:r>
              <a:rPr lang="es-MX" dirty="0" smtClean="0"/>
              <a:t>entradas </a:t>
            </a:r>
            <a:r>
              <a:rPr lang="es-MX" dirty="0"/>
              <a:t>de distancia, potencia, ángulo, arranque/frenado, etc. </a:t>
            </a:r>
            <a:r>
              <a:rPr lang="es-MX" dirty="0" smtClean="0"/>
              <a:t>Puede que algunas de las variables nunca sean utilizadas 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Paso 1: Seleccionar los Bloques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875" y="1439916"/>
            <a:ext cx="3119332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Nuestra meta para esta lección es mover una cantidad de rotaciones con una cantidad de potencia y devolver un valor ultrasónico medido al finalizar</a:t>
            </a: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Paso 1: Seleccione la sección del código que quiere convertir en un</a:t>
            </a:r>
          </a:p>
          <a:p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     Mi Bloque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85" y="4197826"/>
            <a:ext cx="5087989" cy="17834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3919" y="4351302"/>
            <a:ext cx="3997305" cy="14118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3981536" y="1639684"/>
            <a:ext cx="43542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MX" dirty="0" smtClean="0">
                <a:solidFill>
                  <a:srgbClr val="00B050"/>
                </a:solidFill>
              </a:rPr>
              <a:t>Pregunta: ¿Cuáles deberán ser las entradas y salidas del Mi Bloque?</a:t>
            </a:r>
          </a:p>
          <a:p>
            <a:pPr marL="285750" indent="-285750">
              <a:buFont typeface="Arial" charset="0"/>
              <a:buChar char="•"/>
            </a:pPr>
            <a:r>
              <a:rPr lang="es-MX" dirty="0" smtClean="0">
                <a:solidFill>
                  <a:srgbClr val="FF0000"/>
                </a:solidFill>
              </a:rPr>
              <a:t>Respuesta: Las entradas son Potencia y Rotaciones. La salida es el valor ultrasónico medido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Paso 2: Constructor de Mi Bloque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0554" y="1788876"/>
            <a:ext cx="302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B050"/>
                </a:solidFill>
              </a:rPr>
              <a:t>A: Click en Herramientas</a:t>
            </a:r>
            <a:r>
              <a:rPr lang="es-MX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Constructor de Mi Bloque- </a:t>
            </a:r>
            <a:r>
              <a:rPr lang="es-MX" dirty="0" smtClean="0">
                <a:solidFill>
                  <a:srgbClr val="00B050"/>
                </a:solidFill>
              </a:rPr>
              <a:t>Si encuentra un error consulte las siguientes diapositivas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7030A0"/>
                </a:solidFill>
              </a:rPr>
              <a:t>B: Asigne un Nombre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B0F0"/>
                </a:solidFill>
              </a:rPr>
              <a:t>C. Asigne una Descripción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FFC000"/>
                </a:solidFill>
              </a:rPr>
              <a:t>D. Seleccione un Icono</a:t>
            </a:r>
            <a:endParaRPr lang="es-MX" dirty="0"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2879" t="22087" r="18521" b="21365"/>
          <a:stretch/>
        </p:blipFill>
        <p:spPr>
          <a:xfrm>
            <a:off x="5266650" y="3409773"/>
            <a:ext cx="3115368" cy="27935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91773" y="4840096"/>
            <a:ext cx="2644108" cy="100667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TextBox 25"/>
          <p:cNvSpPr txBox="1"/>
          <p:nvPr/>
        </p:nvSpPr>
        <p:spPr>
          <a:xfrm>
            <a:off x="6931350" y="4505136"/>
            <a:ext cx="129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dirty="0" err="1" smtClean="0"/>
              <a:t>Move</a:t>
            </a:r>
            <a:r>
              <a:rPr lang="es-MX" sz="600" dirty="0" smtClean="0"/>
              <a:t> </a:t>
            </a:r>
            <a:r>
              <a:rPr lang="es-MX" sz="600" dirty="0" err="1" smtClean="0"/>
              <a:t>Rotations</a:t>
            </a:r>
            <a:r>
              <a:rPr lang="es-MX" sz="600" dirty="0" smtClean="0"/>
              <a:t> and output </a:t>
            </a:r>
            <a:r>
              <a:rPr lang="es-MX" sz="600" dirty="0" err="1" smtClean="0"/>
              <a:t>Ultrasonic</a:t>
            </a:r>
            <a:endParaRPr lang="es-MX" sz="600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5113675" y="443644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B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3669" y="4501036"/>
            <a:ext cx="942100" cy="1824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2276" t="29131" r="38679" b="60937"/>
          <a:stretch/>
        </p:blipFill>
        <p:spPr>
          <a:xfrm>
            <a:off x="3480994" y="4675011"/>
            <a:ext cx="1646467" cy="1393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8153045" y="446666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C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5098910" y="515876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C000"/>
                </a:solidFill>
              </a:rPr>
              <a:t>D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67897" y="4501036"/>
            <a:ext cx="1185147" cy="26380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Rectangle 22"/>
          <p:cNvSpPr/>
          <p:nvPr/>
        </p:nvSpPr>
        <p:spPr>
          <a:xfrm>
            <a:off x="3686001" y="4981505"/>
            <a:ext cx="662974" cy="575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64895" b="70196"/>
          <a:stretch/>
        </p:blipFill>
        <p:spPr>
          <a:xfrm>
            <a:off x="4876949" y="1580291"/>
            <a:ext cx="3678931" cy="175604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91773" y="1692322"/>
            <a:ext cx="1711268" cy="7918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TextBox 26"/>
          <p:cNvSpPr txBox="1"/>
          <p:nvPr/>
        </p:nvSpPr>
        <p:spPr>
          <a:xfrm>
            <a:off x="4414911" y="1735299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A</a:t>
            </a:r>
            <a:endParaRPr lang="es-MX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7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Errores Comunes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ERROR 1</a:t>
            </a:r>
            <a:r>
              <a:rPr lang="es-MX" dirty="0">
                <a:solidFill>
                  <a:srgbClr val="FF0000"/>
                </a:solidFill>
              </a:rPr>
              <a:t>: Debe estar en un diagrama con una selección para crear un Mi </a:t>
            </a:r>
            <a:r>
              <a:rPr lang="es-MX" dirty="0" smtClean="0">
                <a:solidFill>
                  <a:srgbClr val="FF0000"/>
                </a:solidFill>
              </a:rPr>
              <a:t>Bloque: </a:t>
            </a:r>
          </a:p>
          <a:p>
            <a:pPr lvl="1"/>
            <a:r>
              <a:rPr lang="es-MX" dirty="0" smtClean="0"/>
              <a:t>SOLUCION: Seleccione nuevamente los bloques antes de abrir el Constructor de Mi Bloque</a:t>
            </a:r>
          </a:p>
          <a:p>
            <a:r>
              <a:rPr lang="es-MX" dirty="0" smtClean="0">
                <a:solidFill>
                  <a:srgbClr val="FF0000"/>
                </a:solidFill>
              </a:rPr>
              <a:t>ERROR 2</a:t>
            </a:r>
            <a:r>
              <a:rPr lang="es-MX" dirty="0">
                <a:solidFill>
                  <a:srgbClr val="FF0000"/>
                </a:solidFill>
              </a:rPr>
              <a:t>: No se admiten bloques de inicio en la selección para crear Mi Bloque. Elimine los bloques de inicio de su selección y vuelva a intentar crear Mi </a:t>
            </a:r>
            <a:r>
              <a:rPr lang="es-MX" dirty="0" smtClean="0">
                <a:solidFill>
                  <a:srgbClr val="FF0000"/>
                </a:solidFill>
              </a:rPr>
              <a:t>Bloque.</a:t>
            </a:r>
          </a:p>
          <a:p>
            <a:pPr lvl="1"/>
            <a:r>
              <a:rPr lang="es-MX" dirty="0" smtClean="0"/>
              <a:t>SOLUCION: Des-seleccione el Bloque de Inicio antes de </a:t>
            </a:r>
            <a:r>
              <a:rPr lang="es-MX" dirty="0"/>
              <a:t>abrir el Constructor de Mi Bloque</a:t>
            </a:r>
          </a:p>
          <a:p>
            <a:endParaRPr lang="es-MX" dirty="0" smtClean="0"/>
          </a:p>
          <a:p>
            <a:r>
              <a:rPr lang="es-MX" b="0" dirty="0" smtClean="0"/>
              <a:t>Si continua teniendo problemas, seleccione solo un bloque y comience a construir desde ahí. Puede editar sus Mis Bloques en cualquier momento, pero no puede cambiar las entradas y salidas después de haber construido el Mi Bloque.</a:t>
            </a:r>
            <a:endParaRPr lang="es-MX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82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9266</TotalTime>
  <Words>1142</Words>
  <Application>Microsoft Macintosh PowerPoint</Application>
  <PresentationFormat>On-screen Show (4:3)</PresentationFormat>
  <Paragraphs>180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Helvetica Neue</vt:lpstr>
      <vt:lpstr>Wingdings</vt:lpstr>
      <vt:lpstr>Arial</vt:lpstr>
      <vt:lpstr>Retrospect</vt:lpstr>
      <vt:lpstr>intermediatev2</vt:lpstr>
      <vt:lpstr>LECCIONES DE  PROGRAMACION INTERMEDIAS</vt:lpstr>
      <vt:lpstr>Objetivos</vt:lpstr>
      <vt:lpstr>Que es un Mi Bloque?</vt:lpstr>
      <vt:lpstr>¿Dónde usar un Mi Bloque?</vt:lpstr>
      <vt:lpstr>¿Por qué es importante?</vt:lpstr>
      <vt:lpstr>Función de un Mi Bloque Útil</vt:lpstr>
      <vt:lpstr>Paso 1: Seleccionar los Bloques</vt:lpstr>
      <vt:lpstr>Paso 2: Constructor de Mi Bloque</vt:lpstr>
      <vt:lpstr>Errores Comunes</vt:lpstr>
      <vt:lpstr>Paso 3: Agregue Entradas/Salidas</vt:lpstr>
      <vt:lpstr>Paso 4: Parámetro de Potencia</vt:lpstr>
      <vt:lpstr>Paso 5: Parámetro de Rotaciones</vt:lpstr>
      <vt:lpstr>Paso 6: Parámetro Ultrasónico</vt:lpstr>
      <vt:lpstr>Paso 7: Iconos de Parámetros</vt:lpstr>
      <vt:lpstr>Paso 8: Conecte Cables de Datos</vt:lpstr>
      <vt:lpstr>¿Dónde esta Mi Bloque?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Srinivasan Seshan</cp:lastModifiedBy>
  <cp:revision>69</cp:revision>
  <dcterms:created xsi:type="dcterms:W3CDTF">2014-08-07T02:19:13Z</dcterms:created>
  <dcterms:modified xsi:type="dcterms:W3CDTF">2017-02-10T22:53:35Z</dcterms:modified>
</cp:coreProperties>
</file>