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notesMasterIdLst>
    <p:notesMasterId r:id="rId19"/>
  </p:notesMasterIdLst>
  <p:handoutMasterIdLst>
    <p:handoutMasterId r:id="rId20"/>
  </p:handoutMasterIdLst>
  <p:sldIdLst>
    <p:sldId id="347" r:id="rId2"/>
    <p:sldId id="379" r:id="rId3"/>
    <p:sldId id="356" r:id="rId4"/>
    <p:sldId id="368" r:id="rId5"/>
    <p:sldId id="362" r:id="rId6"/>
    <p:sldId id="369" r:id="rId7"/>
    <p:sldId id="370" r:id="rId8"/>
    <p:sldId id="380" r:id="rId9"/>
    <p:sldId id="371" r:id="rId10"/>
    <p:sldId id="372" r:id="rId11"/>
    <p:sldId id="373" r:id="rId12"/>
    <p:sldId id="374" r:id="rId13"/>
    <p:sldId id="375" r:id="rId14"/>
    <p:sldId id="376" r:id="rId15"/>
    <p:sldId id="377" r:id="rId16"/>
    <p:sldId id="378" r:id="rId17"/>
    <p:sldId id="36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563" autoAdjust="0"/>
  </p:normalViewPr>
  <p:slideViewPr>
    <p:cSldViewPr snapToGrid="0" snapToObjects="1">
      <p:cViewPr varScale="1">
        <p:scale>
          <a:sx n="70" d="100"/>
          <a:sy n="70" d="100"/>
        </p:scale>
        <p:origin x="-96" y="-664"/>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10/17/14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10/17/14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BE4300-1B3E-384F-8C15-EF60BF688E39}" type="datetime1">
              <a:rPr lang="en-US" smtClean="0"/>
              <a:t>10/17/14</a:t>
            </a:fld>
            <a:endParaRPr lang="en-US"/>
          </a:p>
        </p:txBody>
      </p:sp>
      <p:sp>
        <p:nvSpPr>
          <p:cNvPr id="5" name="Footer Placeholder 4"/>
          <p:cNvSpPr>
            <a:spLocks noGrp="1"/>
          </p:cNvSpPr>
          <p:nvPr>
            <p:ph type="ftr" sz="quarter" idx="11"/>
          </p:nvPr>
        </p:nvSpPr>
        <p:spPr/>
        <p:txBody>
          <a:bodyPr/>
          <a:lstStyle/>
          <a:p>
            <a:r>
              <a:rPr lang="en-US" smtClean="0"/>
              <a:t>© 2014, Droids Robotics, v. 2.0, (October 17, 2014)</a:t>
            </a:r>
            <a:endParaRPr lang="en-US"/>
          </a:p>
        </p:txBody>
      </p:sp>
      <p:sp>
        <p:nvSpPr>
          <p:cNvPr id="9" name="Rectangle 8"/>
          <p:cNvSpPr/>
          <p:nvPr/>
        </p:nvSpPr>
        <p:spPr>
          <a:xfrm>
            <a:off x="9001124" y="4846320"/>
            <a:ext cx="142876" cy="201168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9001124" y="0"/>
            <a:ext cx="142876" cy="48463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7B1B7-565D-7244-B5D7-B8A624CE3B92}" type="datetime1">
              <a:rPr lang="en-US" smtClean="0"/>
              <a:t>10/17/14</a:t>
            </a:fld>
            <a:endParaRPr lang="en-US"/>
          </a:p>
        </p:txBody>
      </p:sp>
      <p:sp>
        <p:nvSpPr>
          <p:cNvPr id="5" name="Footer Placeholder 4"/>
          <p:cNvSpPr>
            <a:spLocks noGrp="1"/>
          </p:cNvSpPr>
          <p:nvPr>
            <p:ph type="ftr" sz="quarter" idx="11"/>
          </p:nvPr>
        </p:nvSpPr>
        <p:spPr/>
        <p:txBody>
          <a:bodyPr/>
          <a:lstStyle/>
          <a:p>
            <a:r>
              <a:rPr lang="en-US" smtClean="0"/>
              <a:t>© 2014, Droids Robotics, v. 2.0, (October 17, 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FCC63A-CC60-5148-9C60-1FBA7D06E06F}" type="datetime1">
              <a:rPr lang="en-US" smtClean="0"/>
              <a:t>10/17/14</a:t>
            </a:fld>
            <a:endParaRPr lang="en-US"/>
          </a:p>
        </p:txBody>
      </p:sp>
      <p:sp>
        <p:nvSpPr>
          <p:cNvPr id="5" name="Footer Placeholder 4"/>
          <p:cNvSpPr>
            <a:spLocks noGrp="1"/>
          </p:cNvSpPr>
          <p:nvPr>
            <p:ph type="ftr" sz="quarter" idx="11"/>
          </p:nvPr>
        </p:nvSpPr>
        <p:spPr/>
        <p:txBody>
          <a:bodyPr/>
          <a:lstStyle/>
          <a:p>
            <a:r>
              <a:rPr lang="en-US" smtClean="0"/>
              <a:t>© 2014, Droids Robotics, v. 2.0, (October 17, 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DFFC14-474D-554E-9E19-51958015DC59}" type="datetime1">
              <a:rPr lang="en-US" smtClean="0"/>
              <a:t>10/17/14</a:t>
            </a:fld>
            <a:endParaRPr lang="en-US"/>
          </a:p>
        </p:txBody>
      </p:sp>
      <p:sp>
        <p:nvSpPr>
          <p:cNvPr id="5" name="Footer Placeholder 4"/>
          <p:cNvSpPr>
            <a:spLocks noGrp="1"/>
          </p:cNvSpPr>
          <p:nvPr>
            <p:ph type="ftr" sz="quarter" idx="11"/>
          </p:nvPr>
        </p:nvSpPr>
        <p:spPr/>
        <p:txBody>
          <a:bodyPr/>
          <a:lstStyle/>
          <a:p>
            <a:r>
              <a:rPr lang="en-US" smtClean="0"/>
              <a:t>© 2014, Droids Robotics, v. 2.0, (October 17, 2014)</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837E9A6-DFF0-C142-8A7D-2C72441C2E25}" type="datetime1">
              <a:rPr lang="en-US" smtClean="0"/>
              <a:t>10/17/14</a:t>
            </a:fld>
            <a:endParaRPr lang="en-US"/>
          </a:p>
        </p:txBody>
      </p:sp>
      <p:sp>
        <p:nvSpPr>
          <p:cNvPr id="8" name="Slide Number Placeholder 7"/>
          <p:cNvSpPr>
            <a:spLocks noGrp="1"/>
          </p:cNvSpPr>
          <p:nvPr>
            <p:ph type="sldNum" sz="quarter" idx="11"/>
          </p:nvPr>
        </p:nvSpPr>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en-US" smtClean="0"/>
              <a:t>© 2014, Droids Robotics, v. 2.0, (October 17, 2014)</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A55FF52-A041-0C41-AEA9-86C5B777D741}" type="datetime1">
              <a:rPr lang="en-US" smtClean="0"/>
              <a:t>10/17/14</a:t>
            </a:fld>
            <a:endParaRPr lang="en-US"/>
          </a:p>
        </p:txBody>
      </p:sp>
      <p:sp>
        <p:nvSpPr>
          <p:cNvPr id="6" name="Footer Placeholder 5"/>
          <p:cNvSpPr>
            <a:spLocks noGrp="1"/>
          </p:cNvSpPr>
          <p:nvPr>
            <p:ph type="ftr" sz="quarter" idx="11"/>
          </p:nvPr>
        </p:nvSpPr>
        <p:spPr/>
        <p:txBody>
          <a:bodyPr/>
          <a:lstStyle/>
          <a:p>
            <a:r>
              <a:rPr lang="en-US" smtClean="0"/>
              <a:t>© 2014, Droids Robotics, v. 2.0, (October 17, 2014)</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DC49A9-30F0-6B43-87D4-B77A091653AF}" type="datetime1">
              <a:rPr lang="en-US" smtClean="0"/>
              <a:t>10/17/14</a:t>
            </a:fld>
            <a:endParaRPr lang="en-US"/>
          </a:p>
        </p:txBody>
      </p:sp>
      <p:sp>
        <p:nvSpPr>
          <p:cNvPr id="8" name="Footer Placeholder 7"/>
          <p:cNvSpPr>
            <a:spLocks noGrp="1"/>
          </p:cNvSpPr>
          <p:nvPr>
            <p:ph type="ftr" sz="quarter" idx="11"/>
          </p:nvPr>
        </p:nvSpPr>
        <p:spPr/>
        <p:txBody>
          <a:bodyPr/>
          <a:lstStyle/>
          <a:p>
            <a:r>
              <a:rPr lang="en-US" smtClean="0"/>
              <a:t>© 2014, Droids Robotics, v. 2.0, (October 17, 2014)</a:t>
            </a:r>
            <a:endParaRPr lang="en-US"/>
          </a:p>
        </p:txBody>
      </p:sp>
      <p:sp>
        <p:nvSpPr>
          <p:cNvPr id="9" name="Slide Number Placeholder 8"/>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0E634A-B744-EC44-B126-D70B7799E9B9}" type="datetime1">
              <a:rPr lang="en-US" smtClean="0"/>
              <a:t>10/17/14</a:t>
            </a:fld>
            <a:endParaRPr lang="en-US"/>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8F6A8-BD73-9A40-886B-F8E1F11C792C}" type="datetime1">
              <a:rPr lang="en-US" smtClean="0"/>
              <a:t>10/17/14</a:t>
            </a:fld>
            <a:endParaRPr lang="en-US"/>
          </a:p>
        </p:txBody>
      </p:sp>
      <p:sp>
        <p:nvSpPr>
          <p:cNvPr id="3" name="Footer Placeholder 2"/>
          <p:cNvSpPr>
            <a:spLocks noGrp="1"/>
          </p:cNvSpPr>
          <p:nvPr>
            <p:ph type="ftr" sz="quarter" idx="11"/>
          </p:nvPr>
        </p:nvSpPr>
        <p:spPr/>
        <p:txBody>
          <a:bodyPr/>
          <a:lstStyle/>
          <a:p>
            <a:r>
              <a:rPr lang="en-US" smtClean="0"/>
              <a:t>© 2014, Droids Robotics, v. 2.0, (October 17, 2014)</a:t>
            </a:r>
            <a:endParaRPr lang="en-US"/>
          </a:p>
        </p:txBody>
      </p:sp>
      <p:sp>
        <p:nvSpPr>
          <p:cNvPr id="4" name="Slide Number Placeholder 3"/>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C0FFD-581C-8C4B-B235-36155D46C538}" type="datetime1">
              <a:rPr lang="en-US" smtClean="0"/>
              <a:t>10/17/14</a:t>
            </a:fld>
            <a:endParaRPr lang="en-US"/>
          </a:p>
        </p:txBody>
      </p:sp>
      <p:sp>
        <p:nvSpPr>
          <p:cNvPr id="6" name="Footer Placeholder 5"/>
          <p:cNvSpPr>
            <a:spLocks noGrp="1"/>
          </p:cNvSpPr>
          <p:nvPr>
            <p:ph type="ftr" sz="quarter" idx="11"/>
          </p:nvPr>
        </p:nvSpPr>
        <p:spPr/>
        <p:txBody>
          <a:bodyPr/>
          <a:lstStyle/>
          <a:p>
            <a:r>
              <a:rPr lang="en-US" smtClean="0"/>
              <a:t>© 2014, Droids Robotics, v. 2.0, (October 17, 2014)</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8D02A-8188-EB46-9229-558640A20D13}" type="datetime1">
              <a:rPr lang="en-US" smtClean="0"/>
              <a:t>10/17/14</a:t>
            </a:fld>
            <a:endParaRPr lang="en-US"/>
          </a:p>
        </p:txBody>
      </p:sp>
      <p:sp>
        <p:nvSpPr>
          <p:cNvPr id="6" name="Footer Placeholder 5"/>
          <p:cNvSpPr>
            <a:spLocks noGrp="1"/>
          </p:cNvSpPr>
          <p:nvPr>
            <p:ph type="ftr" sz="quarter" idx="11"/>
          </p:nvPr>
        </p:nvSpPr>
        <p:spPr/>
        <p:txBody>
          <a:bodyPr/>
          <a:lstStyle/>
          <a:p>
            <a:r>
              <a:rPr lang="en-US" smtClean="0"/>
              <a:t>© 2014, Droids Robotics, v. 2.0, (October 17, 2014)</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EB6906E-105F-7746-9F61-D85A927F3255}" type="datetime1">
              <a:rPr lang="en-US" smtClean="0"/>
              <a:t>10/17/14</a:t>
            </a:fld>
            <a:endParaRPr lang="en-US"/>
          </a:p>
        </p:txBody>
      </p:sp>
      <p:sp>
        <p:nvSpPr>
          <p:cNvPr id="5" name="Footer Placeholder 4"/>
          <p:cNvSpPr>
            <a:spLocks noGrp="1"/>
          </p:cNvSpPr>
          <p:nvPr>
            <p:ph type="ftr" sz="quarter" idx="3"/>
          </p:nvPr>
        </p:nvSpPr>
        <p:spPr>
          <a:xfrm>
            <a:off x="457199" y="6492875"/>
            <a:ext cx="4943061" cy="283845"/>
          </a:xfrm>
          <a:prstGeom prst="rect">
            <a:avLst/>
          </a:prstGeom>
        </p:spPr>
        <p:txBody>
          <a:bodyPr vert="horz" lIns="91440" tIns="45720" rIns="91440" bIns="45720" rtlCol="0" anchor="t"/>
          <a:lstStyle>
            <a:lvl1pPr algn="l">
              <a:defRPr sz="1000">
                <a:solidFill>
                  <a:schemeClr val="tx1"/>
                </a:solidFill>
              </a:defRPr>
            </a:lvl1pPr>
          </a:lstStyle>
          <a:p>
            <a:r>
              <a:rPr lang="en-US" smtClean="0"/>
              <a:t>© 2014, Droids Robotics, v. 2.0, (October 17, 2014)</a:t>
            </a:r>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t>‹#›</a:t>
            </a:fld>
            <a:endParaRPr lang="en-US"/>
          </a:p>
        </p:txBody>
      </p:sp>
      <p:sp>
        <p:nvSpPr>
          <p:cNvPr id="7" name="Rectangle 6"/>
          <p:cNvSpPr/>
          <p:nvPr/>
        </p:nvSpPr>
        <p:spPr>
          <a:xfrm>
            <a:off x="9001124" y="0"/>
            <a:ext cx="142876" cy="13716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team@droidsrobotics.org" TargetMode="Externa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602" y="415016"/>
            <a:ext cx="8599837" cy="4571999"/>
          </a:xfrm>
        </p:spPr>
        <p:txBody>
          <a:bodyPr/>
          <a:lstStyle/>
          <a:p>
            <a:r>
              <a:rPr lang="en-US" sz="5400" dirty="0" smtClean="0"/>
              <a:t>INTERMEDIATE Ev3 </a:t>
            </a:r>
            <a:r>
              <a:rPr lang="en-US" sz="5400" smtClean="0"/>
              <a:t>programming </a:t>
            </a:r>
            <a:r>
              <a:rPr lang="en-US" sz="5400" smtClean="0"/>
              <a:t>LESSON </a:t>
            </a:r>
            <a:r>
              <a:rPr lang="en-US" sz="5400" dirty="0" smtClean="0"/>
              <a:t/>
            </a:r>
            <a:br>
              <a:rPr lang="en-US" sz="5400" dirty="0" smtClean="0"/>
            </a:br>
            <a:r>
              <a:rPr lang="en-US" sz="5400" dirty="0" smtClean="0"/>
              <a:t/>
            </a:r>
            <a:br>
              <a:rPr lang="en-US" sz="5400" dirty="0" smtClean="0"/>
            </a:br>
            <a:r>
              <a:rPr lang="en-US" sz="4400" dirty="0" smtClean="0">
                <a:solidFill>
                  <a:srgbClr val="0000FF"/>
                </a:solidFill>
              </a:rPr>
              <a:t>Color Line Follower My Block with </a:t>
            </a:r>
            <a:r>
              <a:rPr lang="en-US" sz="4400" dirty="0" err="1" smtClean="0">
                <a:solidFill>
                  <a:srgbClr val="0000FF"/>
                </a:solidFill>
              </a:rPr>
              <a:t>INputs</a:t>
            </a:r>
            <a:endParaRPr lang="en-US" sz="4000" dirty="0">
              <a:solidFill>
                <a:srgbClr val="0000FF"/>
              </a:solidFill>
            </a:endParaRPr>
          </a:p>
        </p:txBody>
      </p:sp>
      <p:sp>
        <p:nvSpPr>
          <p:cNvPr id="3" name="Subtitle 2"/>
          <p:cNvSpPr>
            <a:spLocks noGrp="1"/>
          </p:cNvSpPr>
          <p:nvPr>
            <p:ph type="subTitle" idx="1"/>
          </p:nvPr>
        </p:nvSpPr>
        <p:spPr>
          <a:xfrm>
            <a:off x="225296" y="5230578"/>
            <a:ext cx="6858000" cy="914400"/>
          </a:xfrm>
        </p:spPr>
        <p:txBody>
          <a:bodyPr/>
          <a:lstStyle/>
          <a:p>
            <a:r>
              <a:rPr lang="en-US" dirty="0" smtClean="0"/>
              <a:t>By Droids Robotics</a:t>
            </a:r>
          </a:p>
          <a:p>
            <a:r>
              <a:rPr lang="en-US" dirty="0" smtClean="0"/>
              <a:t>www.EV3LESSONS.com</a:t>
            </a:r>
            <a:endParaRPr lang="en-US" dirty="0"/>
          </a:p>
        </p:txBody>
      </p:sp>
      <p:sp>
        <p:nvSpPr>
          <p:cNvPr id="4" name="Footer Placeholder 3"/>
          <p:cNvSpPr>
            <a:spLocks noGrp="1"/>
          </p:cNvSpPr>
          <p:nvPr>
            <p:ph type="ftr" sz="quarter" idx="11"/>
          </p:nvPr>
        </p:nvSpPr>
        <p:spPr>
          <a:xfrm>
            <a:off x="457200" y="6492875"/>
            <a:ext cx="5925554" cy="283845"/>
          </a:xfrm>
        </p:spPr>
        <p:txBody>
          <a:bodyPr/>
          <a:lstStyle/>
          <a:p>
            <a:r>
              <a:rPr lang="en-US" dirty="0" smtClean="0"/>
              <a:t>© 2014, Droids Robotics, v. 2.0, (October 17, 2014)</a:t>
            </a:r>
            <a:endParaRPr lang="en-US" dirty="0"/>
          </a:p>
        </p:txBody>
      </p:sp>
      <p:pic>
        <p:nvPicPr>
          <p:cNvPr id="5" name="Picture 4" descr="Droidslogo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4455" y="1497040"/>
            <a:ext cx="2061923" cy="2061923"/>
          </a:xfrm>
          <a:prstGeom prst="rect">
            <a:avLst/>
          </a:prstGeom>
        </p:spPr>
      </p:pic>
    </p:spTree>
    <p:extLst>
      <p:ext uri="{BB962C8B-B14F-4D97-AF65-F5344CB8AC3E}">
        <p14:creationId xmlns:p14="http://schemas.microsoft.com/office/powerpoint/2010/main" val="11036086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SUCCEED</a:t>
            </a:r>
            <a:endParaRPr lang="en-US" dirty="0"/>
          </a:p>
        </p:txBody>
      </p:sp>
      <p:sp>
        <p:nvSpPr>
          <p:cNvPr id="3" name="Content Placeholder 2"/>
          <p:cNvSpPr>
            <a:spLocks noGrp="1"/>
          </p:cNvSpPr>
          <p:nvPr>
            <p:ph idx="1"/>
          </p:nvPr>
        </p:nvSpPr>
        <p:spPr>
          <a:xfrm>
            <a:off x="457199" y="1237272"/>
            <a:ext cx="8245474" cy="4744211"/>
          </a:xfrm>
        </p:spPr>
        <p:txBody>
          <a:bodyPr>
            <a:noAutofit/>
          </a:bodyPr>
          <a:lstStyle/>
          <a:p>
            <a:pPr marL="457200" indent="-457200">
              <a:buAutoNum type="arabicParenR"/>
            </a:pPr>
            <a:r>
              <a:rPr lang="en-US" b="0" dirty="0" smtClean="0"/>
              <a:t>Beginning Teams: You will need to know how to make a Simple Color Line Follower program</a:t>
            </a:r>
          </a:p>
          <a:p>
            <a:pPr marL="457200" indent="-457200">
              <a:buAutoNum type="arabicParenR"/>
            </a:pPr>
            <a:r>
              <a:rPr lang="en-US" b="0" dirty="0" smtClean="0"/>
              <a:t>Intermediate and Advanced students should use the instructions and make a My Block with Inputs so you can reuse the code as needed.</a:t>
            </a:r>
            <a:endParaRPr lang="en-US" b="0" dirty="0"/>
          </a:p>
          <a:p>
            <a:pPr marL="457200" indent="-457200">
              <a:buAutoNum type="arabicParenR"/>
            </a:pPr>
            <a:r>
              <a:rPr lang="en-US" b="0" dirty="0" smtClean="0"/>
              <a:t>Check which ports you have your color sensor connected to and adjust the code as needed</a:t>
            </a:r>
            <a:endParaRPr lang="en-US" b="0" dirty="0"/>
          </a:p>
          <a:p>
            <a:pPr marL="457200" indent="-457200">
              <a:buAutoNum type="arabicParenR"/>
            </a:pPr>
            <a:r>
              <a:rPr lang="en-US" b="0" dirty="0" smtClean="0"/>
              <a:t>You may have to adjust the speed or direction to work for your robot.  For example, our robot travel backwards for line following.</a:t>
            </a:r>
            <a:endParaRPr lang="en-US" b="0" dirty="0"/>
          </a:p>
          <a:p>
            <a:pPr marL="457200" indent="-457200">
              <a:buAutoNum type="arabicParenR"/>
            </a:pPr>
            <a:r>
              <a:rPr lang="en-US" b="0" dirty="0" smtClean="0"/>
              <a:t>Make sure you place the robot on the side of the line that you are following.  The most common mistake is placing the robot on the wrong side of the line to begin with.</a:t>
            </a:r>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spTree>
    <p:extLst>
      <p:ext uri="{BB962C8B-B14F-4D97-AF65-F5344CB8AC3E}">
        <p14:creationId xmlns:p14="http://schemas.microsoft.com/office/powerpoint/2010/main" val="35482873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MAKE A SIMPLE LINE FOLLOWER</a:t>
            </a:r>
            <a:endParaRPr lang="en-US"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pic>
        <p:nvPicPr>
          <p:cNvPr id="5" name="Picture 4" descr="Screen Shot 2014-10-16 at 12.37.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0450"/>
            <a:ext cx="8626236" cy="5012425"/>
          </a:xfrm>
          <a:prstGeom prst="rect">
            <a:avLst/>
          </a:prstGeom>
        </p:spPr>
      </p:pic>
    </p:spTree>
    <p:extLst>
      <p:ext uri="{BB962C8B-B14F-4D97-AF65-F5344CB8AC3E}">
        <p14:creationId xmlns:p14="http://schemas.microsoft.com/office/powerpoint/2010/main" val="38174965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MAKE A SIMPLE LINE FOLLOWER</a:t>
            </a:r>
            <a:endParaRPr lang="en-US"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pic>
        <p:nvPicPr>
          <p:cNvPr id="5" name="Picture 4" descr="Screen Shot 2014-10-16 at 12.37.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0450"/>
            <a:ext cx="8626236" cy="5012425"/>
          </a:xfrm>
          <a:prstGeom prst="rect">
            <a:avLst/>
          </a:prstGeom>
        </p:spPr>
      </p:pic>
      <p:sp>
        <p:nvSpPr>
          <p:cNvPr id="6" name="Oval 5"/>
          <p:cNvSpPr/>
          <p:nvPr/>
        </p:nvSpPr>
        <p:spPr>
          <a:xfrm>
            <a:off x="7455099" y="4141027"/>
            <a:ext cx="1171138" cy="1085867"/>
          </a:xfrm>
          <a:prstGeom prst="ellipse">
            <a:avLst/>
          </a:prstGeom>
          <a:noFill/>
          <a:ln w="5715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49295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STOPS ON BLACK</a:t>
            </a:r>
            <a:endParaRPr lang="en-US"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pic>
        <p:nvPicPr>
          <p:cNvPr id="3" name="Picture 2" descr="Screen Shot 2014-10-16 at 12.38.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601" y="1276584"/>
            <a:ext cx="8357073" cy="4617722"/>
          </a:xfrm>
          <a:prstGeom prst="rect">
            <a:avLst/>
          </a:prstGeom>
        </p:spPr>
      </p:pic>
      <p:sp>
        <p:nvSpPr>
          <p:cNvPr id="6" name="Oval 5"/>
          <p:cNvSpPr/>
          <p:nvPr/>
        </p:nvSpPr>
        <p:spPr>
          <a:xfrm>
            <a:off x="7531536" y="3736127"/>
            <a:ext cx="1171138" cy="1085867"/>
          </a:xfrm>
          <a:prstGeom prst="ellipse">
            <a:avLst/>
          </a:prstGeom>
          <a:noFill/>
          <a:ln w="5715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04439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ADDING INPUTS</a:t>
            </a:r>
            <a:endParaRPr lang="en-US"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pic>
        <p:nvPicPr>
          <p:cNvPr id="3" name="Picture 2" descr="Screen Shot 2014-10-16 at 12.39.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932" y="1760310"/>
            <a:ext cx="8522742" cy="3746185"/>
          </a:xfrm>
          <a:prstGeom prst="rect">
            <a:avLst/>
          </a:prstGeom>
        </p:spPr>
      </p:pic>
    </p:spTree>
    <p:extLst>
      <p:ext uri="{BB962C8B-B14F-4D97-AF65-F5344CB8AC3E}">
        <p14:creationId xmlns:p14="http://schemas.microsoft.com/office/powerpoint/2010/main" val="12627411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THE MYBLOCK</a:t>
            </a:r>
            <a:endParaRPr lang="en-US"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pic>
        <p:nvPicPr>
          <p:cNvPr id="5" name="Picture 4" descr="Screen Shot 2014-10-16 at 12.40.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459" y="990733"/>
            <a:ext cx="6516308" cy="5502142"/>
          </a:xfrm>
          <a:prstGeom prst="rect">
            <a:avLst/>
          </a:prstGeom>
        </p:spPr>
      </p:pic>
    </p:spTree>
    <p:extLst>
      <p:ext uri="{BB962C8B-B14F-4D97-AF65-F5344CB8AC3E}">
        <p14:creationId xmlns:p14="http://schemas.microsoft.com/office/powerpoint/2010/main" val="342457875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 THE MY BLOCK</a:t>
            </a:r>
            <a:endParaRPr lang="en-US"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pic>
        <p:nvPicPr>
          <p:cNvPr id="5" name="Picture 4" descr="Screen Shot 2014-10-16 at 12.41.1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712" y="1524318"/>
            <a:ext cx="8485927" cy="3951956"/>
          </a:xfrm>
          <a:prstGeom prst="rect">
            <a:avLst/>
          </a:prstGeom>
        </p:spPr>
      </p:pic>
    </p:spTree>
    <p:extLst>
      <p:ext uri="{BB962C8B-B14F-4D97-AF65-F5344CB8AC3E}">
        <p14:creationId xmlns:p14="http://schemas.microsoft.com/office/powerpoint/2010/main" val="3298112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a:xfrm>
            <a:off x="457199" y="1063865"/>
            <a:ext cx="8245474" cy="4373563"/>
          </a:xfrm>
        </p:spPr>
        <p:txBody>
          <a:bodyPr>
            <a:normAutofit/>
          </a:bodyPr>
          <a:lstStyle/>
          <a:p>
            <a:pPr marL="342900" indent="-342900">
              <a:buFont typeface="Arial"/>
              <a:buChar char="•"/>
            </a:pPr>
            <a:r>
              <a:rPr lang="en-US" b="0" dirty="0" smtClean="0"/>
              <a:t>This lesson was made by Sanjay and Arvind Seshan from FLL Team Not the Droids You are Looking For.</a:t>
            </a:r>
          </a:p>
          <a:p>
            <a:pPr marL="342900" indent="-342900">
              <a:buFont typeface="Arial"/>
              <a:buChar char="•"/>
            </a:pPr>
            <a:r>
              <a:rPr lang="en-US" b="0" dirty="0" smtClean="0"/>
              <a:t>This material is free to use and distribute. Please credit Droids Robotics if you use it.</a:t>
            </a:r>
          </a:p>
          <a:p>
            <a:pPr marL="342900" indent="-342900">
              <a:buFont typeface="Arial"/>
              <a:buChar char="•"/>
            </a:pPr>
            <a:r>
              <a:rPr lang="en-US" b="0" dirty="0" smtClean="0"/>
              <a:t>Please send us an email letting us know if you liked the material, how you used it, and if you have any corrections or suggestions for improvement.</a:t>
            </a:r>
          </a:p>
          <a:p>
            <a:pPr lvl="2"/>
            <a:r>
              <a:rPr lang="en-US" dirty="0" smtClean="0">
                <a:hlinkClick r:id="rId2"/>
              </a:rPr>
              <a:t>team@droidsrobotics.org</a:t>
            </a:r>
            <a:endParaRPr lang="en-US" dirty="0" smtClean="0"/>
          </a:p>
          <a:p>
            <a:pPr marL="342900" indent="-342900">
              <a:buFont typeface="Arial"/>
              <a:buChar char="•"/>
            </a:pPr>
            <a:r>
              <a:rPr lang="en-US" sz="3200" b="0" dirty="0" smtClean="0"/>
              <a:t>More lessons at: www.ev3lessons.com</a:t>
            </a:r>
            <a:endParaRPr lang="en-US" sz="3200" dirty="0" smtClean="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pic>
        <p:nvPicPr>
          <p:cNvPr id="5" name="Picture 4" descr="Droidslogo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3803" y="5277849"/>
            <a:ext cx="1498871" cy="1498871"/>
          </a:xfrm>
          <a:prstGeom prst="rect">
            <a:avLst/>
          </a:prstGeom>
        </p:spPr>
      </p:pic>
    </p:spTree>
    <p:extLst>
      <p:ext uri="{BB962C8B-B14F-4D97-AF65-F5344CB8AC3E}">
        <p14:creationId xmlns:p14="http://schemas.microsoft.com/office/powerpoint/2010/main" val="27599404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52227"/>
            <a:ext cx="8245474" cy="1290255"/>
          </a:xfrm>
        </p:spPr>
        <p:txBody>
          <a:bodyPr>
            <a:noAutofit/>
          </a:bodyPr>
          <a:lstStyle/>
          <a:p>
            <a:r>
              <a:rPr lang="en-US" sz="3200" dirty="0" smtClean="0"/>
              <a:t>PART 1: COLOR FOLLOWER WITH INPUTS….MOVES FOR CERTAIN NUMBER OF DEGREES</a:t>
            </a:r>
            <a:endParaRPr lang="en-US" sz="3200"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spTree>
    <p:extLst>
      <p:ext uri="{BB962C8B-B14F-4D97-AF65-F5344CB8AC3E}">
        <p14:creationId xmlns:p14="http://schemas.microsoft.com/office/powerpoint/2010/main" val="402576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022459"/>
            <a:ext cx="7886700" cy="5257155"/>
          </a:xfrm>
        </p:spPr>
        <p:txBody>
          <a:bodyPr>
            <a:noAutofit/>
          </a:bodyPr>
          <a:lstStyle/>
          <a:p>
            <a:pPr marL="233363" indent="-233363">
              <a:buFont typeface="Arial"/>
              <a:buChar char="•"/>
            </a:pPr>
            <a:r>
              <a:rPr lang="en-US" b="0" dirty="0" smtClean="0"/>
              <a:t>Another team asked us how to create a line follower My Block that would allow you to take multiple inputs – power, degrees and color</a:t>
            </a:r>
          </a:p>
          <a:p>
            <a:pPr marL="233363" indent="-233363">
              <a:buFont typeface="Arial"/>
              <a:buChar char="•"/>
            </a:pPr>
            <a:r>
              <a:rPr lang="en-US" b="0" dirty="0" smtClean="0"/>
              <a:t>This requires you to use your EV3 Color Sensor in Color Mode</a:t>
            </a:r>
          </a:p>
          <a:p>
            <a:pPr marL="233363" indent="-233363">
              <a:buFont typeface="Arial"/>
              <a:buChar char="•"/>
            </a:pPr>
            <a:r>
              <a:rPr lang="en-US" b="0" dirty="0" smtClean="0"/>
              <a:t>You will not have to Calibrate your color sensor for this lesson</a:t>
            </a:r>
          </a:p>
          <a:p>
            <a:pPr marL="233363" indent="-233363">
              <a:buFont typeface="Arial"/>
              <a:buChar char="•"/>
            </a:pPr>
            <a:r>
              <a:rPr lang="en-US" b="0" dirty="0" smtClean="0"/>
              <a:t>You will have to know how to make a basic My Block and use data wires (We show you in the comments, but you can check our My Blocks lesson in the Advanced section)</a:t>
            </a:r>
          </a:p>
          <a:p>
            <a:pPr marL="233363" indent="-233363">
              <a:buFont typeface="Arial"/>
              <a:buChar char="•"/>
            </a:pPr>
            <a:r>
              <a:rPr lang="en-US" b="0" dirty="0" smtClean="0"/>
              <a:t>Follow along in the companion EV3 File.  Always start at Stage 1</a:t>
            </a:r>
          </a:p>
          <a:p>
            <a:endParaRPr lang="en-US" b="0" dirty="0" smtClean="0"/>
          </a:p>
          <a:p>
            <a:pPr marL="233363" indent="-233363">
              <a:buFont typeface="Arial"/>
              <a:buChar char="•"/>
            </a:pPr>
            <a:r>
              <a:rPr lang="en-US" b="0" dirty="0" smtClean="0">
                <a:solidFill>
                  <a:srgbClr val="FF0000"/>
                </a:solidFill>
              </a:rPr>
              <a:t>Note:</a:t>
            </a:r>
            <a:r>
              <a:rPr lang="en-US" b="0" dirty="0" smtClean="0"/>
              <a:t> We use a simple line follower in this lesson. You can combine these techniques with any line follower. </a:t>
            </a:r>
          </a:p>
          <a:p>
            <a:pPr marL="233363" indent="-233363">
              <a:buFont typeface="Arial"/>
              <a:buChar char="•"/>
            </a:pPr>
            <a:r>
              <a:rPr lang="en-US" b="0" dirty="0" smtClean="0">
                <a:solidFill>
                  <a:srgbClr val="3366FF"/>
                </a:solidFill>
              </a:rPr>
              <a:t>Next steps: </a:t>
            </a:r>
            <a:r>
              <a:rPr lang="en-US" b="0" dirty="0" smtClean="0"/>
              <a:t>Droids Robotics recommends that teams learn how to create a proportional line follower for light or a smooth line follower for color </a:t>
            </a:r>
            <a:r>
              <a:rPr lang="en-US" b="0" dirty="0" smtClean="0">
                <a:sym typeface="Wingdings"/>
              </a:rPr>
              <a:t> </a:t>
            </a:r>
            <a:r>
              <a:rPr lang="en-US" b="0" dirty="0" smtClean="0"/>
              <a:t>check out our Advanced </a:t>
            </a:r>
            <a:r>
              <a:rPr lang="en-US" b="0" dirty="0"/>
              <a:t>L</a:t>
            </a:r>
            <a:r>
              <a:rPr lang="en-US" b="0" dirty="0" smtClean="0"/>
              <a:t>essons.</a:t>
            </a:r>
          </a:p>
        </p:txBody>
      </p:sp>
      <p:sp>
        <p:nvSpPr>
          <p:cNvPr id="8" name="Title 7"/>
          <p:cNvSpPr>
            <a:spLocks noGrp="1"/>
          </p:cNvSpPr>
          <p:nvPr>
            <p:ph type="title"/>
          </p:nvPr>
        </p:nvSpPr>
        <p:spPr/>
        <p:txBody>
          <a:bodyPr/>
          <a:lstStyle/>
          <a:p>
            <a:pPr marL="233363" indent="-233363"/>
            <a:r>
              <a:rPr lang="en-US" dirty="0" smtClean="0"/>
              <a:t>LESSON OVERVIEW</a:t>
            </a:r>
            <a:endParaRPr lang="en-US" dirty="0"/>
          </a:p>
        </p:txBody>
      </p:sp>
      <p:sp>
        <p:nvSpPr>
          <p:cNvPr id="9" name="Footer Placeholder 8"/>
          <p:cNvSpPr>
            <a:spLocks noGrp="1"/>
          </p:cNvSpPr>
          <p:nvPr>
            <p:ph type="ftr" sz="quarter" idx="11"/>
          </p:nvPr>
        </p:nvSpPr>
        <p:spPr/>
        <p:txBody>
          <a:bodyPr/>
          <a:lstStyle/>
          <a:p>
            <a:r>
              <a:rPr lang="en-US" smtClean="0"/>
              <a:t>© 2014, Droids Robotics, v. 2.0, (October 17, 2014)</a:t>
            </a:r>
            <a:endParaRPr lang="en-US"/>
          </a:p>
        </p:txBody>
      </p:sp>
    </p:spTree>
    <p:extLst>
      <p:ext uri="{BB962C8B-B14F-4D97-AF65-F5344CB8AC3E}">
        <p14:creationId xmlns:p14="http://schemas.microsoft.com/office/powerpoint/2010/main" val="2028192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Simple Color Line Follower</a:t>
            </a:r>
            <a:endParaRPr lang="en-US"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dirty="0"/>
          </a:p>
        </p:txBody>
      </p:sp>
      <p:pic>
        <p:nvPicPr>
          <p:cNvPr id="7" name="Picture 6" descr="Screen Shot 2014-10-12 at 7.11.4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81" y="1298181"/>
            <a:ext cx="8649293" cy="4968557"/>
          </a:xfrm>
          <a:prstGeom prst="rect">
            <a:avLst/>
          </a:prstGeom>
        </p:spPr>
      </p:pic>
    </p:spTree>
    <p:extLst>
      <p:ext uri="{BB962C8B-B14F-4D97-AF65-F5344CB8AC3E}">
        <p14:creationId xmlns:p14="http://schemas.microsoft.com/office/powerpoint/2010/main" val="20583801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2014, Droids Robotics, v. 2.0, (October 17, 2014)</a:t>
            </a:r>
            <a:endParaRPr lang="en-US"/>
          </a:p>
        </p:txBody>
      </p:sp>
      <p:sp>
        <p:nvSpPr>
          <p:cNvPr id="6"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t>STAGE 2: RESET &amp; DEGREES</a:t>
            </a:r>
            <a:endParaRPr lang="en-US" dirty="0"/>
          </a:p>
        </p:txBody>
      </p:sp>
      <p:pic>
        <p:nvPicPr>
          <p:cNvPr id="5" name="Picture 4" descr="Screen Shot 2014-10-12 at 7.13.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46" y="1278344"/>
            <a:ext cx="8702674" cy="4269967"/>
          </a:xfrm>
          <a:prstGeom prst="rect">
            <a:avLst/>
          </a:prstGeom>
        </p:spPr>
      </p:pic>
      <p:sp>
        <p:nvSpPr>
          <p:cNvPr id="8" name="Oval 7"/>
          <p:cNvSpPr/>
          <p:nvPr/>
        </p:nvSpPr>
        <p:spPr>
          <a:xfrm>
            <a:off x="260946" y="2504888"/>
            <a:ext cx="1287337" cy="1095890"/>
          </a:xfrm>
          <a:prstGeom prst="ellipse">
            <a:avLst/>
          </a:prstGeom>
          <a:noFill/>
          <a:ln w="57150" cmpd="sng">
            <a:solidFill>
              <a:srgbClr val="FF0000"/>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9" name="Oval 8"/>
          <p:cNvSpPr/>
          <p:nvPr/>
        </p:nvSpPr>
        <p:spPr>
          <a:xfrm>
            <a:off x="7676283" y="3422671"/>
            <a:ext cx="1287337" cy="1095890"/>
          </a:xfrm>
          <a:prstGeom prst="ellipse">
            <a:avLst/>
          </a:prstGeom>
          <a:noFill/>
          <a:ln w="57150" cmpd="sng">
            <a:solidFill>
              <a:srgbClr val="FF0000"/>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8279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2014, Droids Robotics, v. 2.0, (October 17, 2014)</a:t>
            </a:r>
            <a:endParaRPr lang="en-US"/>
          </a:p>
        </p:txBody>
      </p:sp>
      <p:sp>
        <p:nvSpPr>
          <p:cNvPr id="6"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t>STAGE 3: ADDING INPUTS</a:t>
            </a:r>
            <a:endParaRPr lang="en-US" dirty="0"/>
          </a:p>
        </p:txBody>
      </p:sp>
      <p:pic>
        <p:nvPicPr>
          <p:cNvPr id="3" name="Picture 2" descr="Screen Shot 2014-10-12 at 7.14.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568" y="1784770"/>
            <a:ext cx="8813468" cy="3556655"/>
          </a:xfrm>
          <a:prstGeom prst="rect">
            <a:avLst/>
          </a:prstGeom>
        </p:spPr>
      </p:pic>
      <p:sp>
        <p:nvSpPr>
          <p:cNvPr id="5" name="Oval 4"/>
          <p:cNvSpPr/>
          <p:nvPr/>
        </p:nvSpPr>
        <p:spPr>
          <a:xfrm>
            <a:off x="457199" y="3044133"/>
            <a:ext cx="2487690" cy="713199"/>
          </a:xfrm>
          <a:prstGeom prst="ellipse">
            <a:avLst/>
          </a:prstGeom>
          <a:noFill/>
          <a:ln w="57150" cmpd="sng">
            <a:solidFill>
              <a:srgbClr val="FF0000"/>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06441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2014, Droids Robotics, v. 2.0, (October 17, 2014)</a:t>
            </a:r>
            <a:endParaRPr lang="en-US"/>
          </a:p>
        </p:txBody>
      </p:sp>
      <p:sp>
        <p:nvSpPr>
          <p:cNvPr id="6"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t>STAGE 4: MY </a:t>
            </a:r>
            <a:r>
              <a:rPr lang="en-US" dirty="0" err="1" smtClean="0"/>
              <a:t>BLock</a:t>
            </a:r>
            <a:endParaRPr lang="en-US" dirty="0"/>
          </a:p>
        </p:txBody>
      </p:sp>
      <p:pic>
        <p:nvPicPr>
          <p:cNvPr id="3" name="Picture 2" descr="Screen Shot 2014-10-12 at 7.14.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974122"/>
            <a:ext cx="6396996" cy="5683619"/>
          </a:xfrm>
          <a:prstGeom prst="rect">
            <a:avLst/>
          </a:prstGeom>
        </p:spPr>
      </p:pic>
      <p:sp>
        <p:nvSpPr>
          <p:cNvPr id="4" name="Oval 3"/>
          <p:cNvSpPr/>
          <p:nvPr/>
        </p:nvSpPr>
        <p:spPr>
          <a:xfrm>
            <a:off x="3705439" y="3322456"/>
            <a:ext cx="3026981" cy="2000432"/>
          </a:xfrm>
          <a:prstGeom prst="ellipse">
            <a:avLst/>
          </a:prstGeom>
          <a:noFill/>
          <a:ln w="57150" cmpd="sng">
            <a:solidFill>
              <a:srgbClr val="FF0000"/>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06441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2014, Droids Robotics, v. 2.0, (October 17, 2014)</a:t>
            </a:r>
            <a:endParaRPr lang="en-US"/>
          </a:p>
        </p:txBody>
      </p:sp>
      <p:sp>
        <p:nvSpPr>
          <p:cNvPr id="3" name="Content Placeholder 2"/>
          <p:cNvSpPr txBox="1">
            <a:spLocks/>
          </p:cNvSpPr>
          <p:nvPr/>
        </p:nvSpPr>
        <p:spPr>
          <a:xfrm>
            <a:off x="457200" y="2652227"/>
            <a:ext cx="8245474" cy="1290255"/>
          </a:xfrm>
          <a:prstGeom prst="rect">
            <a:avLst/>
          </a:prstGeom>
        </p:spPr>
        <p:txBody>
          <a:bodyPr>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3200" dirty="0" smtClean="0"/>
              <a:t>PART 2: COLOR FOLLOWER WITH INPUTS….MOVES UNTIL IT SEES BLACK</a:t>
            </a:r>
            <a:endParaRPr lang="en-US" sz="3200" dirty="0"/>
          </a:p>
        </p:txBody>
      </p:sp>
    </p:spTree>
    <p:extLst>
      <p:ext uri="{BB962C8B-B14F-4D97-AF65-F5344CB8AC3E}">
        <p14:creationId xmlns:p14="http://schemas.microsoft.com/office/powerpoint/2010/main" val="1707833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CoLOR</a:t>
            </a:r>
            <a:r>
              <a:rPr lang="en-US" dirty="0" smtClean="0"/>
              <a:t> LINE FOLLOWER THAT ENDS ON A BLACK LINE</a:t>
            </a:r>
            <a:endParaRPr lang="en-US" dirty="0"/>
          </a:p>
        </p:txBody>
      </p:sp>
      <p:sp>
        <p:nvSpPr>
          <p:cNvPr id="3" name="Content Placeholder 2"/>
          <p:cNvSpPr>
            <a:spLocks noGrp="1"/>
          </p:cNvSpPr>
          <p:nvPr>
            <p:ph idx="1"/>
          </p:nvPr>
        </p:nvSpPr>
        <p:spPr>
          <a:xfrm>
            <a:off x="457200" y="1565294"/>
            <a:ext cx="3429000" cy="4155263"/>
          </a:xfrm>
        </p:spPr>
        <p:txBody>
          <a:bodyPr>
            <a:normAutofit fontScale="92500" lnSpcReduction="20000"/>
          </a:bodyPr>
          <a:lstStyle/>
          <a:p>
            <a:r>
              <a:rPr lang="en-US" dirty="0" smtClean="0"/>
              <a:t>In previous lessons we taught a simple color line follower and one that stops after a certain amount of degrees</a:t>
            </a:r>
          </a:p>
          <a:p>
            <a:r>
              <a:rPr lang="en-US" dirty="0" smtClean="0"/>
              <a:t>A team in Ohio requested help with writing a color line follower that would stop when it sees black.</a:t>
            </a:r>
          </a:p>
          <a:p>
            <a:r>
              <a:rPr lang="en-US" dirty="0" smtClean="0"/>
              <a:t>This is very useful because you will notice that even when FLL Mats have colored lines on them, the “T intersections” are always black</a:t>
            </a:r>
            <a:endParaRPr lang="en-US" dirty="0"/>
          </a:p>
        </p:txBody>
      </p:sp>
      <p:sp>
        <p:nvSpPr>
          <p:cNvPr id="4" name="Footer Placeholder 3"/>
          <p:cNvSpPr>
            <a:spLocks noGrp="1"/>
          </p:cNvSpPr>
          <p:nvPr>
            <p:ph type="ftr" sz="quarter" idx="11"/>
          </p:nvPr>
        </p:nvSpPr>
        <p:spPr/>
        <p:txBody>
          <a:bodyPr/>
          <a:lstStyle/>
          <a:p>
            <a:r>
              <a:rPr lang="en-US" smtClean="0"/>
              <a:t>© 2014, Droids Robotics, v. 2.0, (October 17, 2014)</a:t>
            </a:r>
            <a:endParaRPr lang="en-US"/>
          </a:p>
        </p:txBody>
      </p:sp>
      <p:pic>
        <p:nvPicPr>
          <p:cNvPr id="5" name="Picture 4"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6051" y="1752601"/>
            <a:ext cx="4716623" cy="2277998"/>
          </a:xfrm>
          <a:prstGeom prst="rect">
            <a:avLst/>
          </a:prstGeom>
        </p:spPr>
      </p:pic>
      <p:sp>
        <p:nvSpPr>
          <p:cNvPr id="6" name="Oval 5"/>
          <p:cNvSpPr/>
          <p:nvPr/>
        </p:nvSpPr>
        <p:spPr>
          <a:xfrm>
            <a:off x="4804391" y="1932478"/>
            <a:ext cx="975605" cy="368091"/>
          </a:xfrm>
          <a:prstGeom prst="ellipse">
            <a:avLst/>
          </a:prstGeom>
          <a:noFill/>
          <a:ln w="5715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7533862" y="2268923"/>
            <a:ext cx="975605" cy="368091"/>
          </a:xfrm>
          <a:prstGeom prst="ellipse">
            <a:avLst/>
          </a:prstGeom>
          <a:noFill/>
          <a:ln w="5715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7198459" y="2991865"/>
            <a:ext cx="975605" cy="368091"/>
          </a:xfrm>
          <a:prstGeom prst="ellipse">
            <a:avLst/>
          </a:prstGeom>
          <a:noFill/>
          <a:ln w="5715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986050" y="4261633"/>
            <a:ext cx="4716623"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ln>
                  <a:solidFill>
                    <a:schemeClr val="tx1"/>
                  </a:solidFill>
                </a:ln>
                <a:solidFill>
                  <a:schemeClr val="tx1"/>
                </a:solidFill>
              </a:rPr>
              <a:t>Follow along in the EV3 Code</a:t>
            </a:r>
          </a:p>
          <a:p>
            <a:r>
              <a:rPr lang="en-US" dirty="0" smtClean="0">
                <a:ln>
                  <a:solidFill>
                    <a:schemeClr val="tx1"/>
                  </a:solidFill>
                </a:ln>
                <a:solidFill>
                  <a:schemeClr val="tx1"/>
                </a:solidFill>
              </a:rPr>
              <a:t>Start at Step 1.  By Step 2 you will have your code.  Proceed to Steps 3 and 4 to make this code into a My Block with Inputs.</a:t>
            </a:r>
          </a:p>
        </p:txBody>
      </p:sp>
    </p:spTree>
    <p:extLst>
      <p:ext uri="{BB962C8B-B14F-4D97-AF65-F5344CB8AC3E}">
        <p14:creationId xmlns:p14="http://schemas.microsoft.com/office/powerpoint/2010/main" val="16018904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8412</TotalTime>
  <Words>836</Words>
  <Application>Microsoft Macintosh PowerPoint</Application>
  <PresentationFormat>On-screen Show (4:3)</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Essential</vt:lpstr>
      <vt:lpstr>INTERMEDIATE Ev3 programming LESSON   Color Line Follower My Block with INputs</vt:lpstr>
      <vt:lpstr>PowerPoint Presentation</vt:lpstr>
      <vt:lpstr>LESSON OVERVIEW</vt:lpstr>
      <vt:lpstr>STAGE 1: Simple Color Line Follower</vt:lpstr>
      <vt:lpstr>PowerPoint Presentation</vt:lpstr>
      <vt:lpstr>PowerPoint Presentation</vt:lpstr>
      <vt:lpstr>PowerPoint Presentation</vt:lpstr>
      <vt:lpstr>PowerPoint Presentation</vt:lpstr>
      <vt:lpstr>CoLOR LINE FOLLOWER THAT ENDS ON A BLACK LINE</vt:lpstr>
      <vt:lpstr>TIPS TO SUCCEED</vt:lpstr>
      <vt:lpstr>STEP 1: MAKE A SIMPLE LINE FOLLOWER</vt:lpstr>
      <vt:lpstr>STEP 1: MAKE A SIMPLE LINE FOLLOWER</vt:lpstr>
      <vt:lpstr>STEP 2: STOPS ON BLACK</vt:lpstr>
      <vt:lpstr>STEP 3: ADDING INPUTS</vt:lpstr>
      <vt:lpstr>STEP 4: THE MYBLOCK</vt:lpstr>
      <vt:lpstr>INSIDE THE MY BLOCK</vt:lpstr>
      <vt:lpstr>CREDITS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Srinivasan Seshan</dc:creator>
  <cp:lastModifiedBy>Sanjay Seshan</cp:lastModifiedBy>
  <cp:revision>235</cp:revision>
  <dcterms:created xsi:type="dcterms:W3CDTF">2014-08-07T02:19:13Z</dcterms:created>
  <dcterms:modified xsi:type="dcterms:W3CDTF">2014-10-18T02:04:07Z</dcterms:modified>
</cp:coreProperties>
</file>