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30"/>
  </p:notesMasterIdLst>
  <p:handoutMasterIdLst>
    <p:handoutMasterId r:id="rId31"/>
  </p:handoutMasterIdLst>
  <p:sldIdLst>
    <p:sldId id="408" r:id="rId2"/>
    <p:sldId id="398" r:id="rId3"/>
    <p:sldId id="258" r:id="rId4"/>
    <p:sldId id="322" r:id="rId5"/>
    <p:sldId id="290" r:id="rId6"/>
    <p:sldId id="259" r:id="rId7"/>
    <p:sldId id="296" r:id="rId8"/>
    <p:sldId id="295" r:id="rId9"/>
    <p:sldId id="400" r:id="rId10"/>
    <p:sldId id="399" r:id="rId11"/>
    <p:sldId id="301" r:id="rId12"/>
    <p:sldId id="300" r:id="rId13"/>
    <p:sldId id="299" r:id="rId14"/>
    <p:sldId id="344" r:id="rId15"/>
    <p:sldId id="260" r:id="rId16"/>
    <p:sldId id="367" r:id="rId17"/>
    <p:sldId id="366" r:id="rId18"/>
    <p:sldId id="302" r:id="rId19"/>
    <p:sldId id="402" r:id="rId20"/>
    <p:sldId id="265" r:id="rId21"/>
    <p:sldId id="347" r:id="rId22"/>
    <p:sldId id="345" r:id="rId23"/>
    <p:sldId id="266" r:id="rId24"/>
    <p:sldId id="316" r:id="rId25"/>
    <p:sldId id="343" r:id="rId26"/>
    <p:sldId id="330" r:id="rId27"/>
    <p:sldId id="348" r:id="rId28"/>
    <p:sldId id="40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63" autoAdjust="0"/>
  </p:normalViewPr>
  <p:slideViewPr>
    <p:cSldViewPr snapToGrid="0" snapToObjects="1">
      <p:cViewPr varScale="1">
        <p:scale>
          <a:sx n="51" d="100"/>
          <a:sy n="51" d="100"/>
        </p:scale>
        <p:origin x="-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E719-582C-EA4B-BF7F-EABA5287D4E7}" type="datetime1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8A4-3E56-0E4B-A854-1AD590649BBB}" type="datetime1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7F4F-1051-534C-B747-B20A6BBA8ED1}" type="datetime1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BEA-2EB5-674D-81F0-6973D0DA12C1}" type="datetime1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842-B6E8-1647-96A3-1237B496442F}" type="datetime1">
              <a:rPr lang="en-US" smtClean="0"/>
              <a:t>10/15/14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9D4-A838-5E43-BBB5-7BAA4CF95E6E}" type="datetime1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7A8-0F65-1C4F-A564-3F4EADED0521}" type="datetime1">
              <a:rPr lang="en-US" smtClean="0"/>
              <a:t>10/15/14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088-CA30-C540-B1DE-8FD88E9D189D}" type="datetime1">
              <a:rPr lang="en-US" smtClean="0"/>
              <a:t>10/15/14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0B2E-D83D-7043-98FB-07AB50A24F3B}" type="datetime1">
              <a:rPr lang="en-US" smtClean="0"/>
              <a:t>10/15/14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E220-B77A-9348-BFD9-0C527B06B024}" type="datetime1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9A35-E090-A740-9261-1E4FDF46DA25}" type="datetime1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6EAF677-B99A-E643-A34F-E4FC68891A05}" type="datetime1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jpg"/><Relationship Id="rId5" Type="http://schemas.openxmlformats.org/officeDocument/2006/relationships/image" Target="../media/image15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458" y="476908"/>
            <a:ext cx="5931450" cy="2747778"/>
          </a:xfrm>
        </p:spPr>
        <p:txBody>
          <a:bodyPr/>
          <a:lstStyle/>
          <a:p>
            <a:pPr algn="ctr"/>
            <a:r>
              <a:rPr lang="en-US" sz="4800" dirty="0" smtClean="0"/>
              <a:t>BEGINNER EV3 PROGRAMMING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800" dirty="0" smtClean="0"/>
              <a:t>Lesson 1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79509" y="5590828"/>
            <a:ext cx="4750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  <a:p>
            <a:r>
              <a:rPr lang="en-US" sz="2800" dirty="0" smtClean="0"/>
              <a:t>www.ev3lessons.com</a:t>
            </a:r>
            <a:endParaRPr lang="en-US" sz="2800" dirty="0"/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08" y="678160"/>
            <a:ext cx="2395105" cy="2395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924" y="3433362"/>
            <a:ext cx="5602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 </a:t>
            </a:r>
            <a:r>
              <a:rPr lang="en-US" sz="2800" dirty="0" smtClean="0">
                <a:solidFill>
                  <a:srgbClr val="FF0000"/>
                </a:solidFill>
              </a:rPr>
              <a:t>to Brick and </a:t>
            </a:r>
            <a:r>
              <a:rPr lang="en-US" sz="2800" dirty="0" smtClean="0">
                <a:solidFill>
                  <a:srgbClr val="FF0000"/>
                </a:solidFill>
              </a:rPr>
              <a:t>Software, Moving Straight, Turning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762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06070"/>
            <a:ext cx="8245475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Section 2: MOVING STRAIGHT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4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Move Straight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313" t="34654" r="15" b="46506"/>
          <a:stretch/>
        </p:blipFill>
        <p:spPr>
          <a:xfrm>
            <a:off x="534141" y="3394921"/>
            <a:ext cx="2876594" cy="1371077"/>
          </a:xfrm>
        </p:spPr>
      </p:pic>
      <p:sp>
        <p:nvSpPr>
          <p:cNvPr id="3" name="TextBox 2"/>
          <p:cNvSpPr txBox="1"/>
          <p:nvPr/>
        </p:nvSpPr>
        <p:spPr>
          <a:xfrm>
            <a:off x="5115615" y="1963670"/>
            <a:ext cx="354045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Green Block Tab, Click and hold Move Steering and drag to programming area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STEP 2: Drop next to the Start Block (green arrow)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Screen Shot 2014-08-07 at 10.56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873337"/>
            <a:ext cx="4552674" cy="100392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864339" y="2119953"/>
            <a:ext cx="652519" cy="722353"/>
          </a:xfrm>
          <a:prstGeom prst="ellipse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4-08-07 at 11.05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4" y="3457098"/>
            <a:ext cx="2519409" cy="911276"/>
          </a:xfrm>
          <a:prstGeom prst="rect">
            <a:avLst/>
          </a:prstGeom>
        </p:spPr>
      </p:pic>
      <p:pic>
        <p:nvPicPr>
          <p:cNvPr id="16" name="Picture 15" descr="Screen Shot 2014-08-07 at 12.29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75" y="1008012"/>
            <a:ext cx="3987800" cy="4953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0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STEERING Block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74" b="26868"/>
          <a:stretch/>
        </p:blipFill>
        <p:spPr>
          <a:xfrm>
            <a:off x="592916" y="1740272"/>
            <a:ext cx="8245474" cy="34601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16559" y="1638904"/>
            <a:ext cx="3216534" cy="1270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4908242" y="2058738"/>
            <a:ext cx="1537369" cy="50718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587" y="5225605"/>
            <a:ext cx="2916945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Steering: Straight or turn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52149" y="5212729"/>
            <a:ext cx="1958217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Power/Speed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2343" y="5239505"/>
            <a:ext cx="2569940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Duration/Distance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3882" y="2946342"/>
            <a:ext cx="1231156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 of operation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090927" y="1733210"/>
            <a:ext cx="788233" cy="574200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7097" y="3336564"/>
            <a:ext cx="1263934" cy="657775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Brake/Coast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507213" y="1384746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334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&amp; POSITIVE POWER: BACKWARD &amp; FORWARD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7646" flipH="1">
            <a:off x="962153" y="1753697"/>
            <a:ext cx="5848090" cy="3750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8140" y="2195039"/>
            <a:ext cx="254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Negative Power = Backwards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1159" y="5493664"/>
            <a:ext cx="18891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900"/>
                </a:solidFill>
              </a:rPr>
              <a:t>Positive Power = Forward</a:t>
            </a:r>
            <a:endParaRPr lang="en-US" sz="2000" dirty="0">
              <a:solidFill>
                <a:srgbClr val="00B900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flipH="1">
            <a:off x="6312276" y="2839079"/>
            <a:ext cx="1594462" cy="3008528"/>
          </a:xfrm>
          <a:prstGeom prst="curvedRightArrow">
            <a:avLst>
              <a:gd name="adj1" fmla="val 3481"/>
              <a:gd name="adj2" fmla="val 30112"/>
              <a:gd name="adj3" fmla="val 25000"/>
            </a:avLst>
          </a:prstGeom>
          <a:solidFill>
            <a:srgbClr val="00B900"/>
          </a:solidFill>
          <a:ln>
            <a:solidFill>
              <a:srgbClr val="00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flipH="1" flipV="1">
            <a:off x="6390356" y="3099854"/>
            <a:ext cx="1173415" cy="2128070"/>
          </a:xfrm>
          <a:prstGeom prst="curvedRightArrow">
            <a:avLst>
              <a:gd name="adj1" fmla="val 3481"/>
              <a:gd name="adj2" fmla="val 45822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7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Move Straight (3 SECONDS)</a:t>
            </a:r>
            <a:endParaRPr lang="en-US" dirty="0"/>
          </a:p>
        </p:txBody>
      </p:sp>
      <p:pic>
        <p:nvPicPr>
          <p:cNvPr id="6" name="Picture 5" descr="cYe8ZOwCkOQ8qFYjFHcssZvIxYReepNrvHOdvHnFdM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7"/>
          <a:stretch/>
        </p:blipFill>
        <p:spPr>
          <a:xfrm>
            <a:off x="2792750" y="1846041"/>
            <a:ext cx="1752623" cy="1020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5615" y="1614650"/>
            <a:ext cx="3540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STEP 1: Green Block Tab, Click and hold Move Steering and drag to programming area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STEP 2: Drop next to the Start Block (green arrow)</a:t>
            </a:r>
          </a:p>
          <a:p>
            <a:endParaRPr lang="en-US" dirty="0"/>
          </a:p>
          <a:p>
            <a:r>
              <a:rPr lang="en-US" dirty="0" smtClean="0"/>
              <a:t>STEP 3: Select Options. Move “3 Seconds”</a:t>
            </a:r>
          </a:p>
          <a:p>
            <a:endParaRPr lang="en-US" dirty="0"/>
          </a:p>
          <a:p>
            <a:r>
              <a:rPr lang="en-US" dirty="0" smtClean="0"/>
              <a:t>STEP 4: Connect USB cable to EV3 and Laptop.</a:t>
            </a:r>
          </a:p>
          <a:p>
            <a:endParaRPr lang="en-US" dirty="0"/>
          </a:p>
          <a:p>
            <a:r>
              <a:rPr lang="en-US" dirty="0" smtClean="0"/>
              <a:t> STEP 5: Download to EV3</a:t>
            </a:r>
            <a:endParaRPr lang="en-US" dirty="0"/>
          </a:p>
        </p:txBody>
      </p:sp>
      <p:pic>
        <p:nvPicPr>
          <p:cNvPr id="7" name="Picture 6" descr="Screen Shot 2014-08-07 at 10.54.2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 b="8019"/>
          <a:stretch/>
        </p:blipFill>
        <p:spPr>
          <a:xfrm>
            <a:off x="200140" y="4920960"/>
            <a:ext cx="4645054" cy="1565334"/>
          </a:xfrm>
          <a:prstGeom prst="rect">
            <a:avLst/>
          </a:prstGeom>
        </p:spPr>
      </p:pic>
      <p:pic>
        <p:nvPicPr>
          <p:cNvPr id="11" name="Picture 10" descr="Screen Shot 2014-08-07 at 10.59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6" y="1846041"/>
            <a:ext cx="1322170" cy="116516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48342" y="2249207"/>
            <a:ext cx="1496964" cy="3643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63002" y="2307937"/>
            <a:ext cx="270663" cy="55848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35627" y="5237584"/>
            <a:ext cx="509567" cy="437247"/>
          </a:xfrm>
          <a:prstGeom prst="rect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1848486" y="2428622"/>
            <a:ext cx="1089676" cy="1849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r="41895"/>
          <a:stretch/>
        </p:blipFill>
        <p:spPr>
          <a:xfrm>
            <a:off x="526316" y="3110190"/>
            <a:ext cx="1689876" cy="1752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Straight: Seconds vs. degrees vs. rotations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55958" cy="4373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CHALLENGE: Move your robot forward from the start line to the finish line (1) and back to the start (2).</a:t>
            </a:r>
          </a:p>
          <a:p>
            <a:r>
              <a:rPr lang="en-US" dirty="0" smtClean="0"/>
              <a:t>Try: Select SECONDS, DEGREES or ROTATIONS</a:t>
            </a:r>
          </a:p>
          <a:p>
            <a:r>
              <a:rPr lang="en-US" dirty="0" smtClean="0"/>
              <a:t>Try: Different speeds</a:t>
            </a:r>
            <a:endParaRPr lang="en-US" sz="2800" dirty="0">
              <a:solidFill>
                <a:srgbClr val="3366FF"/>
              </a:solidFill>
            </a:endParaRPr>
          </a:p>
          <a:p>
            <a:pPr algn="ctr"/>
            <a:r>
              <a:rPr lang="en-US" sz="2800" dirty="0" smtClean="0">
                <a:solidFill>
                  <a:srgbClr val="3366FF"/>
                </a:solidFill>
              </a:rPr>
              <a:t>What are some advantages or disadvantages of using each one?</a:t>
            </a:r>
          </a:p>
          <a:p>
            <a:pPr algn="ctr"/>
            <a:r>
              <a:rPr lang="en-US" sz="2800" dirty="0" smtClean="0">
                <a:solidFill>
                  <a:srgbClr val="3366FF"/>
                </a:solidFill>
              </a:rPr>
              <a:t>Did you have to do a lot of guess and check to reach the line?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75158" y="1871579"/>
            <a:ext cx="2540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75158" y="5558588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15789" y="2072105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52064" y="2072105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1263" y="3449053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75053" y="3601453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79774" y="1434399"/>
            <a:ext cx="94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79774" y="5744877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6667610" y="5405934"/>
            <a:ext cx="1053186" cy="1120696"/>
            <a:chOff x="6507213" y="1268447"/>
            <a:chExt cx="1199001" cy="1488066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216810" y="1268447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08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208E-6 -4.85886E-6 L -0.00017 -0.52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52592 L 4.43634E-6 3.766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STRAIGHT CHALLENGE – PART 1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692381"/>
              </p:ext>
            </p:extLst>
          </p:nvPr>
        </p:nvGraphicFramePr>
        <p:xfrm>
          <a:off x="457199" y="1752600"/>
          <a:ext cx="8166498" cy="468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235"/>
                <a:gridCol w="1972235"/>
                <a:gridCol w="1972235"/>
                <a:gridCol w="2249793"/>
              </a:tblGrid>
              <a:tr h="93650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TEAMS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DEGREES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ROTATIONS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9365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Team 1</a:t>
                      </a:r>
                      <a:endParaRPr lang="en-US" sz="28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9365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Team 2</a:t>
                      </a:r>
                      <a:endParaRPr lang="en-US" sz="28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9365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Team 3</a:t>
                      </a:r>
                      <a:endParaRPr 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9365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Team 4</a:t>
                      </a:r>
                      <a:endParaRPr lang="en-US" sz="28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2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dirty="0" smtClean="0"/>
              <a:t>MOVE STRAIGHT discussion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100120"/>
              </p:ext>
            </p:extLst>
          </p:nvPr>
        </p:nvGraphicFramePr>
        <p:xfrm>
          <a:off x="192111" y="1230222"/>
          <a:ext cx="8655714" cy="4256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069"/>
                <a:gridCol w="1367496"/>
                <a:gridCol w="1398650"/>
                <a:gridCol w="1453283"/>
                <a:gridCol w="1770166"/>
                <a:gridCol w="1575050"/>
              </a:tblGrid>
              <a:tr h="15829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Teams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Did you guess and check a lot?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Did changing the speed matter?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What was more accurate?  Seconds? Degrees?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Do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you think wheel size will matter?</a:t>
                      </a: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Do you think battery level matters?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707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Team 1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61180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Team 2</a:t>
                      </a:r>
                    </a:p>
                    <a:p>
                      <a:endParaRPr lang="en-US" sz="2000" dirty="0" smtClean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5357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Team 3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7408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Team 4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Straight more accurately: Use Port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318"/>
            <a:ext cx="8245474" cy="4373563"/>
          </a:xfrm>
        </p:spPr>
        <p:txBody>
          <a:bodyPr/>
          <a:lstStyle/>
          <a:p>
            <a:r>
              <a:rPr lang="en-US" dirty="0" smtClean="0"/>
              <a:t>Try “port view” on </a:t>
            </a:r>
            <a:r>
              <a:rPr lang="en-US" dirty="0"/>
              <a:t>brick (on Brick Apps </a:t>
            </a:r>
            <a:r>
              <a:rPr lang="en-US" dirty="0" smtClean="0"/>
              <a:t>tab)</a:t>
            </a:r>
          </a:p>
          <a:p>
            <a:pPr lvl="1"/>
            <a:r>
              <a:rPr lang="en-US" dirty="0" smtClean="0"/>
              <a:t>Move your robot with your hand from your start line to your end line</a:t>
            </a:r>
          </a:p>
          <a:p>
            <a:pPr lvl="1"/>
            <a:r>
              <a:rPr lang="en-US" dirty="0" smtClean="0"/>
              <a:t>Read how many degrees your robot moved</a:t>
            </a:r>
          </a:p>
          <a:p>
            <a:pPr lvl="1"/>
            <a:r>
              <a:rPr lang="en-US" dirty="0" smtClean="0"/>
              <a:t>Use this number in the Move Steering Block to move the correct distance.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940" y="3079655"/>
            <a:ext cx="2911272" cy="3056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940" y="3277795"/>
            <a:ext cx="3089386" cy="305849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06070"/>
            <a:ext cx="8245475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SECTION 3: TURNING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6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06070"/>
            <a:ext cx="8245475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Section 1: EV3 BASICS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4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/>
          <p:cNvCxnSpPr/>
          <p:nvPr/>
        </p:nvCxnSpPr>
        <p:spPr>
          <a:xfrm>
            <a:off x="3584593" y="5364706"/>
            <a:ext cx="2257735" cy="1273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99153" y="5350552"/>
            <a:ext cx="2257735" cy="1273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76087" y="2251740"/>
            <a:ext cx="238080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 Vs. SPIN Turns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087" y="977739"/>
            <a:ext cx="549786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180 Degree Pivot Turn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087" y="3868344"/>
            <a:ext cx="549786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180 Degree Spin Turn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189" y="1255771"/>
            <a:ext cx="280502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where the robot ends in both pictures after a 180 degree turn. </a:t>
            </a:r>
          </a:p>
          <a:p>
            <a:endParaRPr lang="en-US" dirty="0"/>
          </a:p>
          <a:p>
            <a:r>
              <a:rPr lang="en-US" dirty="0" smtClean="0"/>
              <a:t>In the Spin Turn, the robot moves a lot less and that makes Spin Turns are great for tight positions. Spin turns tend to be a bit faster but also a little less accurate.</a:t>
            </a:r>
          </a:p>
          <a:p>
            <a:endParaRPr lang="en-US" dirty="0"/>
          </a:p>
          <a:p>
            <a:r>
              <a:rPr lang="en-US" dirty="0" smtClean="0"/>
              <a:t>So when you need to make turns on the FLL board, you should decide which turn is best for you!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rot="10800000">
            <a:off x="4133980" y="4741368"/>
            <a:ext cx="1164830" cy="1126313"/>
            <a:chOff x="6507215" y="1439970"/>
            <a:chExt cx="1164830" cy="1407778"/>
          </a:xfrm>
        </p:grpSpPr>
        <p:grpSp>
          <p:nvGrpSpPr>
            <p:cNvPr id="11" name="Group 10"/>
            <p:cNvGrpSpPr/>
            <p:nvPr/>
          </p:nvGrpSpPr>
          <p:grpSpPr>
            <a:xfrm rot="5400000">
              <a:off x="6518632" y="1512901"/>
              <a:ext cx="1141996" cy="1164830"/>
              <a:chOff x="6310708" y="2223670"/>
              <a:chExt cx="809489" cy="898563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451830" y="2223670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10800000">
              <a:off x="7092564" y="1439970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0800000">
              <a:off x="7102544" y="2478417"/>
              <a:ext cx="46562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7200" y="4373571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 Position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94082" y="4375841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 Position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82172" y="5404910"/>
            <a:ext cx="133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Motors </a:t>
            </a:r>
          </a:p>
          <a:p>
            <a:pPr algn="ctr"/>
            <a:r>
              <a:rPr lang="en-US" dirty="0" smtClean="0"/>
              <a:t>B and C Move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 rot="10800000">
            <a:off x="4051860" y="2570197"/>
            <a:ext cx="1164830" cy="1120703"/>
            <a:chOff x="6507215" y="1439970"/>
            <a:chExt cx="1164830" cy="1428169"/>
          </a:xfrm>
        </p:grpSpPr>
        <p:grpSp>
          <p:nvGrpSpPr>
            <p:cNvPr id="39" name="Group 38"/>
            <p:cNvGrpSpPr/>
            <p:nvPr/>
          </p:nvGrpSpPr>
          <p:grpSpPr>
            <a:xfrm rot="5400000">
              <a:off x="6518632" y="1512901"/>
              <a:ext cx="1141996" cy="1164830"/>
              <a:chOff x="6310708" y="2223670"/>
              <a:chExt cx="809489" cy="898563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451830" y="2223670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rot="10800000">
              <a:off x="7092564" y="1439970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 rot="10800000">
              <a:off x="7102544" y="2498808"/>
              <a:ext cx="46562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342777" y="2331936"/>
            <a:ext cx="1339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Motor </a:t>
            </a:r>
          </a:p>
          <a:p>
            <a:pPr algn="ctr"/>
            <a:r>
              <a:rPr lang="en-US" dirty="0" smtClean="0"/>
              <a:t>B Moves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57200" y="2918543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 Position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894858" y="1725371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 Position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892871" y="1619169"/>
            <a:ext cx="1386064" cy="1149437"/>
            <a:chOff x="892871" y="1599143"/>
            <a:chExt cx="1386064" cy="1464787"/>
          </a:xfrm>
        </p:grpSpPr>
        <p:grpSp>
          <p:nvGrpSpPr>
            <p:cNvPr id="30" name="Group 29"/>
            <p:cNvGrpSpPr/>
            <p:nvPr/>
          </p:nvGrpSpPr>
          <p:grpSpPr>
            <a:xfrm>
              <a:off x="892871" y="1599143"/>
              <a:ext cx="1199001" cy="1464787"/>
              <a:chOff x="6507213" y="1291726"/>
              <a:chExt cx="1199001" cy="1464787"/>
            </a:xfrm>
          </p:grpSpPr>
          <p:grpSp>
            <p:nvGrpSpPr>
              <p:cNvPr id="31" name="Group 30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7" name="Oval 36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7216809" y="1291726"/>
                <a:ext cx="46562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53" name="Curved Connector 52"/>
            <p:cNvCxnSpPr/>
            <p:nvPr/>
          </p:nvCxnSpPr>
          <p:spPr>
            <a:xfrm>
              <a:off x="1930037" y="1876829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48829" y="4706212"/>
            <a:ext cx="1485589" cy="1155897"/>
            <a:chOff x="648829" y="4735413"/>
            <a:chExt cx="1485589" cy="1444755"/>
          </a:xfrm>
        </p:grpSpPr>
        <p:grpSp>
          <p:nvGrpSpPr>
            <p:cNvPr id="18" name="Group 17"/>
            <p:cNvGrpSpPr/>
            <p:nvPr/>
          </p:nvGrpSpPr>
          <p:grpSpPr>
            <a:xfrm>
              <a:off x="809518" y="4735413"/>
              <a:ext cx="1199001" cy="1444755"/>
              <a:chOff x="6507213" y="1311758"/>
              <a:chExt cx="1199001" cy="1444755"/>
            </a:xfrm>
          </p:grpSpPr>
          <p:grpSp>
            <p:nvGrpSpPr>
              <p:cNvPr id="19" name="Group 18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5" name="Oval 2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7216809" y="1311758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58" name="Curved Connector 57"/>
            <p:cNvCxnSpPr/>
            <p:nvPr/>
          </p:nvCxnSpPr>
          <p:spPr>
            <a:xfrm>
              <a:off x="1785520" y="4980768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/>
            <p:nvPr/>
          </p:nvCxnSpPr>
          <p:spPr>
            <a:xfrm rot="16200000" flipV="1">
              <a:off x="643486" y="5573839"/>
              <a:ext cx="438638" cy="427951"/>
            </a:xfrm>
            <a:prstGeom prst="curvedConnector3">
              <a:avLst>
                <a:gd name="adj1" fmla="val 278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>
            <a:off x="3393155" y="2219824"/>
            <a:ext cx="238080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67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Pivot and Spin turns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507155"/>
              </p:ext>
            </p:extLst>
          </p:nvPr>
        </p:nvGraphicFramePr>
        <p:xfrm>
          <a:off x="729916" y="1535189"/>
          <a:ext cx="7693293" cy="271319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28821"/>
                <a:gridCol w="1996362"/>
                <a:gridCol w="1770334"/>
                <a:gridCol w="1897776"/>
              </a:tblGrid>
              <a:tr h="503423">
                <a:tc gridSpan="4">
                  <a:txBody>
                    <a:bodyPr/>
                    <a:lstStyle/>
                    <a:p>
                      <a:pPr lvl="1" algn="ctr"/>
                      <a:r>
                        <a:rPr lang="en-US" dirty="0" smtClean="0"/>
                        <a:t>Steering Value</a:t>
                      </a:r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</a:tr>
              <a:tr h="4145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-50</a:t>
                      </a:r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-100</a:t>
                      </a:r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</a:tr>
              <a:tr h="1042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</a:tr>
              <a:tr h="7525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Pivot Turn Right</a:t>
                      </a:r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Pivot Turn Left</a:t>
                      </a:r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Spin Turn Right</a:t>
                      </a:r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Spin</a:t>
                      </a:r>
                      <a:r>
                        <a:rPr lang="en-US" baseline="0" dirty="0" smtClean="0"/>
                        <a:t> Turn Left</a:t>
                      </a:r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3" name="Picture 12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315" y="4478540"/>
            <a:ext cx="2846057" cy="157210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flipV="1">
            <a:off x="3856092" y="4876150"/>
            <a:ext cx="376001" cy="100735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79020" y="6050648"/>
            <a:ext cx="316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Steering value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91186" y="2383237"/>
            <a:ext cx="1144819" cy="1069096"/>
            <a:chOff x="892871" y="1572048"/>
            <a:chExt cx="1386064" cy="1452220"/>
          </a:xfrm>
        </p:grpSpPr>
        <p:grpSp>
          <p:nvGrpSpPr>
            <p:cNvPr id="11" name="Group 10"/>
            <p:cNvGrpSpPr/>
            <p:nvPr/>
          </p:nvGrpSpPr>
          <p:grpSpPr>
            <a:xfrm>
              <a:off x="892871" y="1572048"/>
              <a:ext cx="1199001" cy="1452220"/>
              <a:chOff x="6507213" y="1264631"/>
              <a:chExt cx="1199001" cy="1452220"/>
            </a:xfrm>
          </p:grpSpPr>
          <p:grpSp>
            <p:nvGrpSpPr>
              <p:cNvPr id="16" name="Group 15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4" name="Oval 23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204218" y="1264631"/>
                <a:ext cx="465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240595" y="2347519"/>
                <a:ext cx="465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12" name="Curved Connector 11"/>
            <p:cNvCxnSpPr/>
            <p:nvPr/>
          </p:nvCxnSpPr>
          <p:spPr>
            <a:xfrm>
              <a:off x="1930037" y="1876829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981721" y="2416271"/>
            <a:ext cx="1302446" cy="1045659"/>
            <a:chOff x="648829" y="4659819"/>
            <a:chExt cx="1485589" cy="1520349"/>
          </a:xfrm>
        </p:grpSpPr>
        <p:grpSp>
          <p:nvGrpSpPr>
            <p:cNvPr id="26" name="Group 25"/>
            <p:cNvGrpSpPr/>
            <p:nvPr/>
          </p:nvGrpSpPr>
          <p:grpSpPr>
            <a:xfrm>
              <a:off x="809518" y="4659819"/>
              <a:ext cx="1199001" cy="1520349"/>
              <a:chOff x="6507213" y="1236164"/>
              <a:chExt cx="1199001" cy="1520349"/>
            </a:xfrm>
          </p:grpSpPr>
          <p:grpSp>
            <p:nvGrpSpPr>
              <p:cNvPr id="29" name="Group 28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216809" y="1236164"/>
                <a:ext cx="46562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27" name="Curved Connector 26"/>
            <p:cNvCxnSpPr/>
            <p:nvPr/>
          </p:nvCxnSpPr>
          <p:spPr>
            <a:xfrm>
              <a:off x="1785520" y="4980768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16200000" flipV="1">
              <a:off x="643486" y="5573839"/>
              <a:ext cx="438638" cy="427951"/>
            </a:xfrm>
            <a:prstGeom prst="curvedConnector3">
              <a:avLst>
                <a:gd name="adj1" fmla="val 278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270002" y="2392632"/>
            <a:ext cx="990314" cy="1082863"/>
            <a:chOff x="6507213" y="1285591"/>
            <a:chExt cx="1199001" cy="1470922"/>
          </a:xfrm>
        </p:grpSpPr>
        <p:grpSp>
          <p:nvGrpSpPr>
            <p:cNvPr id="39" name="Group 38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216809" y="1285591"/>
              <a:ext cx="465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46" name="Curved Connector 45"/>
          <p:cNvCxnSpPr/>
          <p:nvPr/>
        </p:nvCxnSpPr>
        <p:spPr>
          <a:xfrm flipV="1">
            <a:off x="4206427" y="3102824"/>
            <a:ext cx="288172" cy="290003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739936" y="2391265"/>
            <a:ext cx="1192067" cy="1016461"/>
            <a:chOff x="648830" y="4702271"/>
            <a:chExt cx="1359689" cy="1477897"/>
          </a:xfrm>
        </p:grpSpPr>
        <p:grpSp>
          <p:nvGrpSpPr>
            <p:cNvPr id="48" name="Group 47"/>
            <p:cNvGrpSpPr/>
            <p:nvPr/>
          </p:nvGrpSpPr>
          <p:grpSpPr>
            <a:xfrm>
              <a:off x="809518" y="4702271"/>
              <a:ext cx="1199001" cy="1477897"/>
              <a:chOff x="6507213" y="1278616"/>
              <a:chExt cx="1199001" cy="1477897"/>
            </a:xfrm>
          </p:grpSpPr>
          <p:grpSp>
            <p:nvGrpSpPr>
              <p:cNvPr id="51" name="Group 50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ounded Rectangle 54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57" name="Oval 56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7216809" y="1278616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50" name="Curved Connector 49"/>
            <p:cNvCxnSpPr/>
            <p:nvPr/>
          </p:nvCxnSpPr>
          <p:spPr>
            <a:xfrm rot="5400000">
              <a:off x="579473" y="5071186"/>
              <a:ext cx="566668" cy="427953"/>
            </a:xfrm>
            <a:prstGeom prst="curvedConnector3">
              <a:avLst>
                <a:gd name="adj1" fmla="val 504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Curved Connector 57"/>
          <p:cNvCxnSpPr/>
          <p:nvPr/>
        </p:nvCxnSpPr>
        <p:spPr>
          <a:xfrm flipV="1">
            <a:off x="7865480" y="3017374"/>
            <a:ext cx="288172" cy="290003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95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Pivot turn for 90 DEGREES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941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5" y="2168506"/>
            <a:ext cx="2846057" cy="157210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214186" y="2621445"/>
            <a:ext cx="884050" cy="610153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1579" y="4619249"/>
            <a:ext cx="735581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Program your robot to turn 90 degrees....Does </a:t>
            </a:r>
            <a:r>
              <a:rPr lang="en-US" sz="2400" dirty="0">
                <a:solidFill>
                  <a:srgbClr val="FF0000"/>
                </a:solidFill>
              </a:rPr>
              <a:t>the robot </a:t>
            </a:r>
            <a:r>
              <a:rPr lang="en-US" sz="2400" dirty="0" smtClean="0">
                <a:solidFill>
                  <a:srgbClr val="FF0000"/>
                </a:solidFill>
              </a:rPr>
              <a:t>actually turn </a:t>
            </a:r>
            <a:r>
              <a:rPr lang="en-US" sz="2400" dirty="0">
                <a:solidFill>
                  <a:srgbClr val="FF0000"/>
                </a:solidFill>
              </a:rPr>
              <a:t>90 </a:t>
            </a:r>
            <a:r>
              <a:rPr lang="en-US" sz="2400" dirty="0" smtClean="0">
                <a:solidFill>
                  <a:srgbClr val="FF0000"/>
                </a:solidFill>
              </a:rPr>
              <a:t>degrees if you just pick 90 degrees for distance?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860261" y="3448087"/>
            <a:ext cx="927652" cy="1068696"/>
          </a:xfrm>
          <a:prstGeom prst="straightConnector1">
            <a:avLst/>
          </a:prstGeom>
          <a:ln w="38100" cmpd="sng"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creen Shot 2014-08-07 at 12.2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41" y="1282413"/>
            <a:ext cx="3012848" cy="37420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087217" y="2926522"/>
            <a:ext cx="773044" cy="81409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495941" y="2270758"/>
            <a:ext cx="1386064" cy="1371767"/>
            <a:chOff x="892871" y="1692163"/>
            <a:chExt cx="1386064" cy="1371767"/>
          </a:xfrm>
        </p:grpSpPr>
        <p:grpSp>
          <p:nvGrpSpPr>
            <p:cNvPr id="16" name="Group 15"/>
            <p:cNvGrpSpPr/>
            <p:nvPr/>
          </p:nvGrpSpPr>
          <p:grpSpPr>
            <a:xfrm>
              <a:off x="892871" y="1692163"/>
              <a:ext cx="1199001" cy="1371767"/>
              <a:chOff x="6507213" y="1384746"/>
              <a:chExt cx="1199001" cy="1371767"/>
            </a:xfrm>
          </p:grpSpPr>
          <p:grpSp>
            <p:nvGrpSpPr>
              <p:cNvPr id="20" name="Group 19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23" name="Rounded Rectangle 22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6" name="Oval 25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7216809" y="1384746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18" name="Curved Connector 17"/>
            <p:cNvCxnSpPr/>
            <p:nvPr/>
          </p:nvCxnSpPr>
          <p:spPr>
            <a:xfrm>
              <a:off x="1930037" y="1876829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5400000">
            <a:off x="7354057" y="2240817"/>
            <a:ext cx="1199001" cy="1371767"/>
            <a:chOff x="6507213" y="1384746"/>
            <a:chExt cx="1199001" cy="1371767"/>
          </a:xfrm>
        </p:grpSpPr>
        <p:grpSp>
          <p:nvGrpSpPr>
            <p:cNvPr id="30" name="Group 29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01774" y="2042855"/>
            <a:ext cx="64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345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make the robot turn 90 degrees?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Ans. Try using the port view again to measure the turn and then input the correct number of degrees.</a:t>
            </a:r>
          </a:p>
          <a:p>
            <a:endParaRPr lang="en-US" dirty="0"/>
          </a:p>
        </p:txBody>
      </p:sp>
      <p:pic>
        <p:nvPicPr>
          <p:cNvPr id="6" name="Picture 5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9" y="4339196"/>
            <a:ext cx="3543904" cy="1957585"/>
          </a:xfrm>
          <a:prstGeom prst="rect">
            <a:avLst/>
          </a:prstGeom>
        </p:spPr>
      </p:pic>
      <p:pic>
        <p:nvPicPr>
          <p:cNvPr id="10" name="Picture 9" descr="Screenshot 2014-08-07 00.20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1" y="3299161"/>
            <a:ext cx="3301999" cy="3373782"/>
          </a:xfrm>
          <a:prstGeom prst="rect">
            <a:avLst/>
          </a:prstGeom>
        </p:spPr>
      </p:pic>
      <p:pic>
        <p:nvPicPr>
          <p:cNvPr id="7" name="Picture 6" descr="Screen Shot 2014-08-07 at 12.29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43896"/>
            <a:ext cx="3987800" cy="4953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06762" y="5312071"/>
            <a:ext cx="773044" cy="81409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2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An Attachment ARM, not just the 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5830"/>
            <a:ext cx="4779098" cy="457424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Attach a medium motor to Port A or a large motor to Port D as needed.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Move Steering vs. Motor Block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For moving your wheels you should use a Move Steering Block that syncs both wheel motors.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For moving your attachment your arm, you use either a Medium Motor Block or a Large Motor Block because you don’t need to sync your motors.</a:t>
            </a:r>
          </a:p>
          <a:p>
            <a:endParaRPr lang="en-US" dirty="0"/>
          </a:p>
        </p:txBody>
      </p:sp>
      <p:pic>
        <p:nvPicPr>
          <p:cNvPr id="4" name="Picture 3" descr="Screen Shot 2014-08-07 at 1.4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74" y="4725954"/>
            <a:ext cx="3263900" cy="1333500"/>
          </a:xfrm>
          <a:prstGeom prst="rect">
            <a:avLst/>
          </a:prstGeom>
        </p:spPr>
      </p:pic>
      <p:pic>
        <p:nvPicPr>
          <p:cNvPr id="5" name="Picture 4" descr="Screen Shot 2014-08-07 at 1.45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74" y="2117724"/>
            <a:ext cx="3238500" cy="142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7624" y="1779623"/>
            <a:ext cx="265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 Motor Block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77624" y="4404322"/>
            <a:ext cx="265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Motor Block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2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“On” and “Wait”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057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Leaving the motor “on” and “off”</a:t>
            </a:r>
          </a:p>
          <a:p>
            <a:r>
              <a:rPr lang="en-US" dirty="0" smtClean="0"/>
              <a:t>Why use the “on” instead of “degrees”?</a:t>
            </a:r>
          </a:p>
          <a:p>
            <a:pPr lvl="1"/>
            <a:r>
              <a:rPr lang="en-US" dirty="0" smtClean="0"/>
              <a:t>May want the program to do other tasks while moving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W</a:t>
            </a:r>
            <a:r>
              <a:rPr lang="en-US" dirty="0" smtClean="0"/>
              <a:t>ait” block in Flow Tab</a:t>
            </a:r>
          </a:p>
          <a:p>
            <a:pPr lvl="1"/>
            <a:r>
              <a:rPr lang="en-US" dirty="0" smtClean="0"/>
              <a:t>Wait for seconds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430" y="3922411"/>
            <a:ext cx="1311729" cy="1219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868" y="1600200"/>
            <a:ext cx="1818519" cy="1257487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59" y="4316278"/>
            <a:ext cx="1196889" cy="1095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47674" y="4739559"/>
            <a:ext cx="99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WAIT!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Screen Shot 2014-08-07 at 12.29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42" y="961100"/>
            <a:ext cx="3145906" cy="390733"/>
          </a:xfrm>
          <a:prstGeom prst="rect">
            <a:avLst/>
          </a:prstGeom>
        </p:spPr>
      </p:pic>
      <p:pic>
        <p:nvPicPr>
          <p:cNvPr id="9" name="Picture 8" descr="Screen Shot 2014-08-07 at 12.27.3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46" y="3398374"/>
            <a:ext cx="2986806" cy="34709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715868" y="2396435"/>
            <a:ext cx="667262" cy="62947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72609" y="1965739"/>
            <a:ext cx="1243259" cy="50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9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fun: Display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4610"/>
            <a:ext cx="3776430" cy="4892502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Use the Display Block to display information and pictures on the screen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You can control the location and size of text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You can use this same block to display sensor readings and instructions.</a:t>
            </a:r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solidFill>
                  <a:srgbClr val="3366FF"/>
                </a:solidFill>
              </a:rPr>
              <a:t>Challenge: Can you display eyes on the screen while moving?  Alternate eyeballs that look left and right.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 smtClean="0"/>
              <a:t>Use </a:t>
            </a:r>
            <a:r>
              <a:rPr lang="en-US" b="0" dirty="0"/>
              <a:t>the Display Block, Motor On and Wait Block</a:t>
            </a:r>
          </a:p>
          <a:p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261" y="1424610"/>
            <a:ext cx="2468841" cy="1061867"/>
          </a:xfrm>
          <a:prstGeom prst="rect">
            <a:avLst/>
          </a:prstGeom>
        </p:spPr>
      </p:pic>
      <p:pic>
        <p:nvPicPr>
          <p:cNvPr id="6" name="Picture 5" descr="Screen Shot 2014-08-07 at 12.2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34" y="930508"/>
            <a:ext cx="3310225" cy="411143"/>
          </a:xfrm>
          <a:prstGeom prst="rect">
            <a:avLst/>
          </a:prstGeom>
        </p:spPr>
      </p:pic>
      <p:pic>
        <p:nvPicPr>
          <p:cNvPr id="7" name="Picture 6" descr="Screen Shot 2014-08-08 at 5.44.3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6" r="41425"/>
          <a:stretch/>
        </p:blipFill>
        <p:spPr>
          <a:xfrm>
            <a:off x="4726608" y="4070839"/>
            <a:ext cx="3556001" cy="250950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898348" y="1822174"/>
            <a:ext cx="1424609" cy="165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3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Solution</a:t>
            </a:r>
            <a:endParaRPr lang="en-US" dirty="0"/>
          </a:p>
        </p:txBody>
      </p:sp>
      <p:pic>
        <p:nvPicPr>
          <p:cNvPr id="5" name="Picture 4" descr="Screen Shot 2014-08-08 at 5.44.3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r="2924"/>
          <a:stretch/>
        </p:blipFill>
        <p:spPr>
          <a:xfrm>
            <a:off x="552180" y="1693851"/>
            <a:ext cx="8192052" cy="2509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4261" y="3732696"/>
            <a:ext cx="129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 Block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2174" y="3853043"/>
            <a:ext cx="12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 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68488" y="3753656"/>
            <a:ext cx="99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 Block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29217" y="3753656"/>
            <a:ext cx="94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 Off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4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</a:t>
            </a:r>
            <a:r>
              <a:rPr lang="en-US" sz="1800" dirty="0" err="1" smtClean="0"/>
              <a:t>Arvind</a:t>
            </a:r>
            <a:r>
              <a:rPr lang="en-US" sz="1800" dirty="0" smtClean="0"/>
              <a:t> Seshan from FLL Team Not the Droids You Are Looking For (Droids Robotics)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We have additional material for more advanced lessons available on request.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Useful tools for FLL teams and robot programmers are available at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The material is made available to you free of charge.</a:t>
            </a:r>
            <a:r>
              <a:rPr lang="en-US" sz="1800" dirty="0"/>
              <a:t> </a:t>
            </a:r>
            <a:r>
              <a:rPr lang="en-US" sz="1800" dirty="0" smtClean="0"/>
              <a:t>However, we would greatly appreciate a letter indicating that you are using the materials and what you think of them.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Feedback and suggestions are encouraged.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Email: </a:t>
            </a:r>
            <a:r>
              <a:rPr lang="en-US" sz="1800" dirty="0" err="1" smtClean="0"/>
              <a:t>team@droidsrobotics.org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 dirty="0"/>
          </a:p>
        </p:txBody>
      </p:sp>
      <p:pic>
        <p:nvPicPr>
          <p:cNvPr id="5" name="Picture 4" descr="shapeimag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39" y="5247282"/>
            <a:ext cx="2957913" cy="13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“Brick” Buttons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69913" indent="-569913"/>
            <a:r>
              <a:rPr lang="en-US" dirty="0"/>
              <a:t>1 = </a:t>
            </a:r>
            <a:r>
              <a:rPr lang="en-US" dirty="0" smtClean="0"/>
              <a:t>Back</a:t>
            </a:r>
            <a:br>
              <a:rPr lang="en-US" dirty="0" smtClean="0"/>
            </a:br>
            <a:r>
              <a:rPr lang="en-US" b="0" dirty="0" smtClean="0"/>
              <a:t>Undo</a:t>
            </a:r>
            <a:br>
              <a:rPr lang="en-US" b="0" dirty="0" smtClean="0"/>
            </a:br>
            <a:r>
              <a:rPr lang="en-US" b="0" dirty="0" smtClean="0"/>
              <a:t>Stop Program</a:t>
            </a:r>
            <a:br>
              <a:rPr lang="en-US" b="0" dirty="0" smtClean="0"/>
            </a:br>
            <a:r>
              <a:rPr lang="en-US" b="0" dirty="0" smtClean="0"/>
              <a:t>Shut </a:t>
            </a:r>
            <a:r>
              <a:rPr lang="en-US" b="0" dirty="0"/>
              <a:t>Down EV3</a:t>
            </a:r>
          </a:p>
          <a:p>
            <a:pPr marL="569913" indent="-569913"/>
            <a:r>
              <a:rPr lang="en-US" dirty="0"/>
              <a:t>2 = Center </a:t>
            </a:r>
            <a:r>
              <a:rPr lang="en-US" dirty="0" smtClean="0"/>
              <a:t>Button</a:t>
            </a:r>
            <a:br>
              <a:rPr lang="en-US" dirty="0" smtClean="0"/>
            </a:br>
            <a:r>
              <a:rPr lang="en-US" b="0" dirty="0" smtClean="0"/>
              <a:t>Select options</a:t>
            </a:r>
            <a:br>
              <a:rPr lang="en-US" b="0" dirty="0" smtClean="0"/>
            </a:br>
            <a:r>
              <a:rPr lang="en-US" b="0" dirty="0" smtClean="0"/>
              <a:t>Run </a:t>
            </a:r>
            <a:r>
              <a:rPr lang="en-US" b="0" dirty="0"/>
              <a:t>Program</a:t>
            </a:r>
          </a:p>
          <a:p>
            <a:pPr marL="569913" indent="-569913"/>
            <a:r>
              <a:rPr lang="en-US" dirty="0"/>
              <a:t>3 = </a:t>
            </a:r>
            <a:r>
              <a:rPr lang="en-US" dirty="0" smtClean="0"/>
              <a:t>L, R, </a:t>
            </a:r>
            <a:r>
              <a:rPr lang="en-US" dirty="0"/>
              <a:t>Up, Down</a:t>
            </a:r>
            <a:r>
              <a:rPr lang="en-US" b="0" dirty="0"/>
              <a:t>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Navigate </a:t>
            </a:r>
            <a:r>
              <a:rPr lang="en-US" b="0" dirty="0"/>
              <a:t>menus</a:t>
            </a:r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73" r="16884"/>
          <a:stretch/>
        </p:blipFill>
        <p:spPr>
          <a:xfrm>
            <a:off x="4444677" y="1063997"/>
            <a:ext cx="3670828" cy="55248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39949" y="3625479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068228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271226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74838" y="3850386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09279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68228" y="4961691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0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“Brick” Screen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23232" y="1002742"/>
            <a:ext cx="4423330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/>
              <a:t>Tabs on </a:t>
            </a:r>
            <a:r>
              <a:rPr lang="en-US" sz="2400" b="1" dirty="0" smtClean="0"/>
              <a:t>Screen</a:t>
            </a:r>
          </a:p>
          <a:p>
            <a:pPr eaLnBrk="1" hangingPunct="1"/>
            <a:endParaRPr lang="en-US" sz="2400" b="1" dirty="0"/>
          </a:p>
          <a:p>
            <a:pPr marL="457200" indent="-457200" eaLnBrk="1" hangingPunct="1">
              <a:buAutoNum type="arabicPeriod"/>
            </a:pPr>
            <a:r>
              <a:rPr lang="en-US" sz="2400" b="1" dirty="0" smtClean="0"/>
              <a:t>Run Recent</a:t>
            </a:r>
            <a:br>
              <a:rPr lang="en-US" sz="2400" b="1" dirty="0" smtClean="0"/>
            </a:br>
            <a:r>
              <a:rPr lang="en-US" sz="2400" dirty="0" smtClean="0"/>
              <a:t>Find programs you ran recently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marL="452438" indent="-452438" defTabSz="511175" eaLnBrk="1" hangingPunct="1"/>
            <a:r>
              <a:rPr lang="en-US" sz="2400" b="1" dirty="0" smtClean="0"/>
              <a:t>2.  </a:t>
            </a:r>
            <a:r>
              <a:rPr lang="en-US" sz="2400" b="1" dirty="0"/>
              <a:t>File </a:t>
            </a:r>
            <a:r>
              <a:rPr lang="en-US" sz="2400" b="1" dirty="0" smtClean="0"/>
              <a:t>Navigation</a:t>
            </a:r>
            <a:br>
              <a:rPr lang="en-US" sz="2400" b="1" dirty="0" smtClean="0"/>
            </a:br>
            <a:r>
              <a:rPr lang="en-US" sz="2400" dirty="0" smtClean="0"/>
              <a:t>Find all programs by project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marL="452438" indent="-452438" eaLnBrk="1" hangingPunct="1"/>
            <a:r>
              <a:rPr lang="en-US" sz="2400" b="1" dirty="0" smtClean="0"/>
              <a:t>3.  </a:t>
            </a:r>
            <a:r>
              <a:rPr lang="en-US" sz="2400" b="1" dirty="0"/>
              <a:t>Brick </a:t>
            </a:r>
            <a:r>
              <a:rPr lang="en-US" sz="2400" b="1" dirty="0" smtClean="0"/>
              <a:t>Apps</a:t>
            </a:r>
            <a:br>
              <a:rPr lang="en-US" sz="2400" b="1" dirty="0" smtClean="0"/>
            </a:br>
            <a:r>
              <a:rPr lang="en-US" sz="2400" dirty="0" smtClean="0"/>
              <a:t>Port views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marL="452438" indent="-452438" eaLnBrk="1" hangingPunct="1"/>
            <a:r>
              <a:rPr lang="en-US" sz="2400" b="1" dirty="0" smtClean="0"/>
              <a:t>4.  Settings</a:t>
            </a:r>
            <a:br>
              <a:rPr lang="en-US" sz="2400" b="1" dirty="0" smtClean="0"/>
            </a:br>
            <a:r>
              <a:rPr lang="en-US" sz="2400" dirty="0" smtClean="0"/>
              <a:t>Bluetooth, </a:t>
            </a:r>
            <a:r>
              <a:rPr lang="en-US" sz="2400" dirty="0" err="1" smtClean="0"/>
              <a:t>Wifi</a:t>
            </a:r>
            <a:r>
              <a:rPr lang="en-US" sz="2400" dirty="0" smtClean="0"/>
              <a:t>, Volume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93265" y="1002742"/>
            <a:ext cx="4084673" cy="2864860"/>
            <a:chOff x="204807" y="1706645"/>
            <a:chExt cx="4084673" cy="2864860"/>
          </a:xfrm>
        </p:grpSpPr>
        <p:pic>
          <p:nvPicPr>
            <p:cNvPr id="26" name="Picture 25" descr="Screen Shot 2014-09-13 at 5.26.20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"/>
            <a:stretch/>
          </p:blipFill>
          <p:spPr>
            <a:xfrm>
              <a:off x="204807" y="1706645"/>
              <a:ext cx="4084673" cy="286486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132395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685219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2281838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834663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527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Ports, Sensors, motors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12667" y="6079067"/>
            <a:ext cx="613833" cy="6434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429000" cy="283845"/>
          </a:xfrm>
        </p:spPr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1504445"/>
            <a:ext cx="9029700" cy="5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0709" y="6263043"/>
            <a:ext cx="346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Ports 1, 2, 3, 4 = Sensors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71713" y="1363173"/>
            <a:ext cx="3465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Ports A, B, C, D = Motors</a:t>
            </a:r>
          </a:p>
          <a:p>
            <a:endParaRPr lang="en-US" dirty="0"/>
          </a:p>
          <a:p>
            <a:r>
              <a:rPr lang="en-US" dirty="0" smtClean="0"/>
              <a:t>Default setup assumes Right Motor in C, Left Motor in B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081900" y="4724032"/>
            <a:ext cx="1199001" cy="1371767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81899" y="5093364"/>
            <a:ext cx="131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Default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5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EV3 Software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4" y="1141084"/>
            <a:ext cx="8341410" cy="5066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97" y="2336466"/>
            <a:ext cx="2592729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New Project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826265"/>
            <a:ext cx="2592729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Saved Project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06922" y="1826265"/>
            <a:ext cx="462986" cy="4624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608497" y="1516175"/>
            <a:ext cx="3277703" cy="494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91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41" y="104979"/>
            <a:ext cx="8009521" cy="1371600"/>
          </a:xfrm>
        </p:spPr>
        <p:txBody>
          <a:bodyPr/>
          <a:lstStyle/>
          <a:p>
            <a:r>
              <a:rPr lang="en-US" dirty="0" smtClean="0"/>
              <a:t>EV3 Software: Starting A new program</a:t>
            </a:r>
            <a:endParaRPr lang="en-US" dirty="0"/>
          </a:p>
        </p:txBody>
      </p:sp>
      <p:pic>
        <p:nvPicPr>
          <p:cNvPr id="3" name="Picture 2" descr="Screen Shot 2014-08-07 at 10.4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33" y="1283089"/>
            <a:ext cx="3822700" cy="10922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5" idx="3"/>
          </p:cNvCxnSpPr>
          <p:nvPr/>
        </p:nvCxnSpPr>
        <p:spPr>
          <a:xfrm flipV="1">
            <a:off x="1813679" y="1739048"/>
            <a:ext cx="1186319" cy="3231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426" y="1739048"/>
            <a:ext cx="166625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Opened Projects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>
            <a:off x="4002080" y="2113348"/>
            <a:ext cx="2427251" cy="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9331" y="1928682"/>
            <a:ext cx="227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Opened Programs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379485" y="1739048"/>
            <a:ext cx="2186985" cy="497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23339" y="1559351"/>
            <a:ext cx="21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Project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525468" y="2202017"/>
            <a:ext cx="2157123" cy="46359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66470" y="2480943"/>
            <a:ext cx="21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Program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971389" y="2202017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9779" y="2679393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Project Properties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" name="Picture 30" descr="Screen Shot 2014-08-07 at 10.49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33" y="2375289"/>
            <a:ext cx="6453949" cy="403625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2123789" y="5010819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6355" y="5289745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List of programs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5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EV3 Software: </a:t>
            </a:r>
            <a:br>
              <a:rPr lang="en-US" dirty="0" smtClean="0"/>
            </a:br>
            <a:r>
              <a:rPr lang="en-US" dirty="0" smtClean="0"/>
              <a:t>Programming screen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36048" y="1674412"/>
            <a:ext cx="6358775" cy="4324537"/>
            <a:chOff x="1336048" y="1674412"/>
            <a:chExt cx="6358775" cy="43245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6048" y="1674412"/>
              <a:ext cx="6358775" cy="34268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1991" y="4283431"/>
              <a:ext cx="2286560" cy="92097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50645" y="5166535"/>
              <a:ext cx="4005944" cy="830997"/>
            </a:xfrm>
            <a:prstGeom prst="rect">
              <a:avLst/>
            </a:prstGeom>
            <a:solidFill>
              <a:srgbClr val="F5C20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Programming Blocks in </a:t>
              </a:r>
            </a:p>
            <a:p>
              <a:pPr algn="ctr"/>
              <a:r>
                <a:rPr lang="en-US" sz="2400" dirty="0" smtClean="0"/>
                <a:t>6 Colored Tabs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57651" y="2430377"/>
              <a:ext cx="2069821" cy="1200328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Programming Area or Canvas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903" y="5167952"/>
              <a:ext cx="2286560" cy="830997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Brick Status &amp; Downloading</a:t>
              </a:r>
              <a:endParaRPr lang="en-US" sz="24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7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EV3 Blocks: Colored Tabs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062653"/>
            <a:ext cx="2691116" cy="923330"/>
          </a:xfrm>
          <a:prstGeom prst="rect">
            <a:avLst/>
          </a:prstGeom>
          <a:solidFill>
            <a:srgbClr val="00B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 BLOCKS</a:t>
            </a:r>
          </a:p>
          <a:p>
            <a:pPr algn="ctr"/>
            <a:r>
              <a:rPr lang="en-US" dirty="0" smtClean="0"/>
              <a:t>Move, Large &amp; Medium Motor, Display…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4807" y="1062653"/>
            <a:ext cx="2691116" cy="92333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FLOW BLOCKS</a:t>
            </a:r>
          </a:p>
          <a:p>
            <a:pPr algn="ctr"/>
            <a:r>
              <a:rPr lang="en-US" dirty="0" smtClean="0"/>
              <a:t>Start, Wait, Loop, Switch, Loop Interrupt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04156" y="1062653"/>
            <a:ext cx="26911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SENSOR BLOCKS</a:t>
            </a:r>
          </a:p>
          <a:p>
            <a:pPr algn="ctr"/>
            <a:r>
              <a:rPr lang="en-US" dirty="0" smtClean="0"/>
              <a:t>Brick Buttons, Gyro, Color, Ultrasonic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4459" y="4770009"/>
            <a:ext cx="269111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OPERATIONS</a:t>
            </a:r>
          </a:p>
          <a:p>
            <a:pPr algn="ctr"/>
            <a:r>
              <a:rPr lang="en-US" dirty="0" smtClean="0"/>
              <a:t>Variables, Array, Logic, Math, Compare…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16" y="2500884"/>
            <a:ext cx="7395649" cy="1763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3807" y="4770009"/>
            <a:ext cx="2691116" cy="92333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ADVANCED BLOCKS</a:t>
            </a:r>
          </a:p>
          <a:p>
            <a:pPr algn="ctr"/>
            <a:r>
              <a:rPr lang="en-US" dirty="0" smtClean="0"/>
              <a:t>Data Logging, Unregulated Motor…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67323" y="4770009"/>
            <a:ext cx="2691116" cy="923330"/>
          </a:xfrm>
          <a:prstGeom prst="rect">
            <a:avLst/>
          </a:prstGeom>
          <a:solidFill>
            <a:srgbClr val="6BD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MY BLOCKS</a:t>
            </a:r>
          </a:p>
          <a:p>
            <a:pPr algn="ctr"/>
            <a:r>
              <a:rPr lang="en-US" dirty="0" smtClean="0"/>
              <a:t>Custom Blocks you create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6" idx="2"/>
          </p:cNvCxnSpPr>
          <p:nvPr/>
        </p:nvCxnSpPr>
        <p:spPr>
          <a:xfrm flipH="1" flipV="1">
            <a:off x="1802758" y="1985983"/>
            <a:ext cx="897926" cy="7294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 flipV="1">
            <a:off x="3454880" y="1985983"/>
            <a:ext cx="1165485" cy="729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2"/>
          </p:cNvCxnSpPr>
          <p:nvPr/>
        </p:nvCxnSpPr>
        <p:spPr>
          <a:xfrm flipV="1">
            <a:off x="4198987" y="1985983"/>
            <a:ext cx="3250727" cy="821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9" idx="0"/>
          </p:cNvCxnSpPr>
          <p:nvPr/>
        </p:nvCxnSpPr>
        <p:spPr>
          <a:xfrm flipH="1">
            <a:off x="1740017" y="2832255"/>
            <a:ext cx="2989828" cy="1937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1" idx="0"/>
          </p:cNvCxnSpPr>
          <p:nvPr/>
        </p:nvCxnSpPr>
        <p:spPr>
          <a:xfrm flipH="1">
            <a:off x="4569365" y="2832255"/>
            <a:ext cx="963385" cy="1937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2" idx="0"/>
          </p:cNvCxnSpPr>
          <p:nvPr/>
        </p:nvCxnSpPr>
        <p:spPr>
          <a:xfrm>
            <a:off x="6262664" y="2832255"/>
            <a:ext cx="1150217" cy="1937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14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6104</TotalTime>
  <Words>1598</Words>
  <Application>Microsoft Macintosh PowerPoint</Application>
  <PresentationFormat>On-screen Show (4:3)</PresentationFormat>
  <Paragraphs>250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Essential</vt:lpstr>
      <vt:lpstr>BEGINNER EV3 PROGRAMMING Lesson 1</vt:lpstr>
      <vt:lpstr>Section 1: EV3 BASICS</vt:lpstr>
      <vt:lpstr>The “Brick” Buttons</vt:lpstr>
      <vt:lpstr>The “Brick” Screen</vt:lpstr>
      <vt:lpstr>Ports, Sensors, motors</vt:lpstr>
      <vt:lpstr>EV3 Software</vt:lpstr>
      <vt:lpstr>EV3 Software: Starting A new program</vt:lpstr>
      <vt:lpstr>EV3 Software:  Programming screen</vt:lpstr>
      <vt:lpstr>EV3 Blocks: Colored Tabs</vt:lpstr>
      <vt:lpstr>Section 2: MOVING STRAIGHT</vt:lpstr>
      <vt:lpstr>CHALLENGE: Move Straight</vt:lpstr>
      <vt:lpstr>Move STEERING Block</vt:lpstr>
      <vt:lpstr>NEGATIVE &amp; POSITIVE POWER: BACKWARD &amp; FORWARD</vt:lpstr>
      <vt:lpstr>CHALLENGE: Move Straight (3 SECONDS)</vt:lpstr>
      <vt:lpstr>Move Straight: Seconds vs. degrees vs. rotations</vt:lpstr>
      <vt:lpstr>MOVE STRAIGHT CHALLENGE – PART 1 SUMMARY</vt:lpstr>
      <vt:lpstr>MOVE STRAIGHT discussion</vt:lpstr>
      <vt:lpstr>Moving Straight more accurately: Use Port View</vt:lpstr>
      <vt:lpstr>SECTION 3: TURNING</vt:lpstr>
      <vt:lpstr>PIVOT Vs. SPIN Turns</vt:lpstr>
      <vt:lpstr>How to Make Pivot and Spin turns</vt:lpstr>
      <vt:lpstr>MAKING A Pivot turn for 90 DEGREES</vt:lpstr>
      <vt:lpstr>how do you make the robot turn 90 degrees?</vt:lpstr>
      <vt:lpstr>TURNING An Attachment ARM, not just the wheels</vt:lpstr>
      <vt:lpstr>Motor “On” and “Wait” Blocks</vt:lpstr>
      <vt:lpstr>Something fun: Display Block</vt:lpstr>
      <vt:lpstr>CHALLENGE Solution</vt:lpstr>
      <vt:lpstr>CREDITS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Sanjay Seshan</cp:lastModifiedBy>
  <cp:revision>193</cp:revision>
  <dcterms:created xsi:type="dcterms:W3CDTF">2014-08-07T02:19:13Z</dcterms:created>
  <dcterms:modified xsi:type="dcterms:W3CDTF">2014-10-15T23:56:31Z</dcterms:modified>
</cp:coreProperties>
</file>