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16"/>
  </p:notesMasterIdLst>
  <p:handoutMasterIdLst>
    <p:handoutMasterId r:id="rId17"/>
  </p:handoutMasterIdLst>
  <p:sldIdLst>
    <p:sldId id="321" r:id="rId2"/>
    <p:sldId id="405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76" r:id="rId12"/>
    <p:sldId id="377" r:id="rId13"/>
    <p:sldId id="375" r:id="rId14"/>
    <p:sldId id="40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63" autoAdjust="0"/>
  </p:normalViewPr>
  <p:slideViewPr>
    <p:cSldViewPr snapToGrid="0" snapToObjects="1">
      <p:cViewPr varScale="1">
        <p:scale>
          <a:sx n="70" d="100"/>
          <a:sy n="70" d="100"/>
        </p:scale>
        <p:origin x="-96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10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11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E719-582C-EA4B-BF7F-EABA5287D4E7}" type="datetime1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8A4-3E56-0E4B-A854-1AD590649BBB}" type="datetime1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7F4F-1051-534C-B747-B20A6BBA8ED1}" type="datetime1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BEA-2EB5-674D-81F0-6973D0DA12C1}" type="datetime1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B842-B6E8-1647-96A3-1237B496442F}" type="datetime1">
              <a:rPr lang="en-US" smtClean="0"/>
              <a:t>10/17/14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9D4-A838-5E43-BBB5-7BAA4CF95E6E}" type="datetime1">
              <a:rPr lang="en-US" smtClean="0"/>
              <a:t>10/17/14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7A8-0F65-1C4F-A564-3F4EADED0521}" type="datetime1">
              <a:rPr lang="en-US" smtClean="0"/>
              <a:t>10/17/14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088-CA30-C540-B1DE-8FD88E9D189D}" type="datetime1">
              <a:rPr lang="en-US" smtClean="0"/>
              <a:t>10/17/14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0B2E-D83D-7043-98FB-07AB50A24F3B}" type="datetime1">
              <a:rPr lang="en-US" smtClean="0"/>
              <a:t>10/17/14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E220-B77A-9348-BFD9-0C527B06B024}" type="datetime1">
              <a:rPr lang="en-US" smtClean="0"/>
              <a:t>10/17/14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9A35-E090-A740-9261-1E4FDF46DA25}" type="datetime1">
              <a:rPr lang="en-US" smtClean="0"/>
              <a:t>10/17/14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6EAF677-B99A-E643-A34F-E4FC68891A05}" type="datetime1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tags" Target="../tags/tag33.xml"/><Relationship Id="rId2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tags" Target="../tags/tag25.xml"/><Relationship Id="rId12" Type="http://schemas.openxmlformats.org/officeDocument/2006/relationships/tags" Target="../tags/tag26.xml"/><Relationship Id="rId13" Type="http://schemas.openxmlformats.org/officeDocument/2006/relationships/tags" Target="../tags/tag27.xml"/><Relationship Id="rId14" Type="http://schemas.openxmlformats.org/officeDocument/2006/relationships/tags" Target="../tags/tag28.xml"/><Relationship Id="rId15" Type="http://schemas.openxmlformats.org/officeDocument/2006/relationships/tags" Target="../tags/tag29.xml"/><Relationship Id="rId16" Type="http://schemas.openxmlformats.org/officeDocument/2006/relationships/tags" Target="../tags/tag30.xml"/><Relationship Id="rId17" Type="http://schemas.openxmlformats.org/officeDocument/2006/relationships/tags" Target="../tags/tag31.xml"/><Relationship Id="rId18" Type="http://schemas.openxmlformats.org/officeDocument/2006/relationships/tags" Target="../tags/tag32.xml"/><Relationship Id="rId19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Relationship Id="rId8" Type="http://schemas.openxmlformats.org/officeDocument/2006/relationships/tags" Target="../tags/tag22.xml"/><Relationship Id="rId9" Type="http://schemas.openxmlformats.org/officeDocument/2006/relationships/tags" Target="../tags/tag23.xml"/><Relationship Id="rId10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458" y="476908"/>
            <a:ext cx="5931450" cy="2747778"/>
          </a:xfrm>
        </p:spPr>
        <p:txBody>
          <a:bodyPr/>
          <a:lstStyle/>
          <a:p>
            <a:r>
              <a:rPr lang="en-US" sz="4800" dirty="0" smtClean="0"/>
              <a:t>INTERMEDIATE PROGRAMMING</a:t>
            </a:r>
            <a:r>
              <a:rPr lang="en-US" sz="6000" smtClean="0"/>
              <a:t/>
            </a:r>
            <a:br>
              <a:rPr lang="en-US" sz="6000" smtClean="0"/>
            </a:br>
            <a:r>
              <a:rPr lang="en-US" sz="4800" smtClean="0"/>
              <a:t>Lesson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79509" y="5590828"/>
            <a:ext cx="4750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Droids Robotics</a:t>
            </a:r>
          </a:p>
          <a:p>
            <a:r>
              <a:rPr lang="en-US" sz="2800" dirty="0" smtClean="0"/>
              <a:t>www.ev3lessons.com</a:t>
            </a:r>
            <a:endParaRPr lang="en-US" sz="2800" dirty="0"/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08" y="678160"/>
            <a:ext cx="2395105" cy="2395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8" y="3602695"/>
            <a:ext cx="588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Simple Line Follower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973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 FOLLOWING CHALLENGE SOLUTION</a:t>
            </a:r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065" y="5330380"/>
            <a:ext cx="77485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FF0000"/>
                </a:solidFill>
              </a:rPr>
              <a:t>Does this program follow the Right or Left side of a line?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345" y="3839839"/>
            <a:ext cx="1499059" cy="95410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New Feature: Comment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Block in Blue Advanced Tab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6" descr="Screen Shot 2014-08-07 at 2.34.4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8" y="4719242"/>
            <a:ext cx="2497456" cy="38651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8848" y="1130414"/>
            <a:ext cx="8298060" cy="4304135"/>
            <a:chOff x="242213" y="482860"/>
            <a:chExt cx="8298060" cy="4304135"/>
          </a:xfrm>
        </p:grpSpPr>
        <p:sp>
          <p:nvSpPr>
            <p:cNvPr id="4" name="Rectangle 3"/>
            <p:cNvSpPr/>
            <p:nvPr/>
          </p:nvSpPr>
          <p:spPr>
            <a:xfrm>
              <a:off x="853631" y="2300748"/>
              <a:ext cx="3050169" cy="9890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Shot 2014-08-08 at 8.22.03 PM.png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/>
            <a:stretch/>
          </p:blipFill>
          <p:spPr>
            <a:xfrm>
              <a:off x="242213" y="482860"/>
              <a:ext cx="8298060" cy="4304135"/>
            </a:xfrm>
            <a:prstGeom prst="rect">
              <a:avLst/>
            </a:prstGeom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2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 FOLLOWING CHALLENGE SOLUTION</a:t>
            </a:r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065" y="5330380"/>
            <a:ext cx="7748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FF0000"/>
                </a:solidFill>
              </a:rPr>
              <a:t>How do we make this stop?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345" y="3839839"/>
            <a:ext cx="1499059" cy="95410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New Feature: Comment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Block in Blue Advanced Tab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6" descr="Screen Shot 2014-08-07 at 2.34.4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8" y="4719242"/>
            <a:ext cx="2497456" cy="38651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8848" y="1130414"/>
            <a:ext cx="8298060" cy="4304135"/>
            <a:chOff x="242213" y="482860"/>
            <a:chExt cx="8298060" cy="4304135"/>
          </a:xfrm>
        </p:grpSpPr>
        <p:sp>
          <p:nvSpPr>
            <p:cNvPr id="4" name="Rectangle 3"/>
            <p:cNvSpPr/>
            <p:nvPr/>
          </p:nvSpPr>
          <p:spPr>
            <a:xfrm>
              <a:off x="853631" y="2300748"/>
              <a:ext cx="3050169" cy="9890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Shot 2014-08-08 at 8.22.03 PM.png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/>
            <a:stretch/>
          </p:blipFill>
          <p:spPr>
            <a:xfrm>
              <a:off x="242213" y="482860"/>
              <a:ext cx="8298060" cy="4304135"/>
            </a:xfrm>
            <a:prstGeom prst="rect">
              <a:avLst/>
            </a:prstGeom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5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0445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 following for a Sensor or distance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" y="1743991"/>
            <a:ext cx="5944207" cy="40443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475730" y="3660791"/>
            <a:ext cx="446578" cy="27442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922308" y="1801038"/>
            <a:ext cx="3079794" cy="3719506"/>
            <a:chOff x="5943128" y="1801038"/>
            <a:chExt cx="3079794" cy="37195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39"/>
            <a:stretch/>
          </p:blipFill>
          <p:spPr>
            <a:xfrm>
              <a:off x="5943128" y="1801038"/>
              <a:ext cx="1656270" cy="37195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63" t="26131" b="54098"/>
            <a:stretch/>
          </p:blipFill>
          <p:spPr>
            <a:xfrm>
              <a:off x="7557758" y="2748403"/>
              <a:ext cx="1465164" cy="872564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6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0445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 following for a Sensor or distance</a:t>
            </a:r>
            <a:endParaRPr lang="en-US" dirty="0"/>
          </a:p>
        </p:txBody>
      </p:sp>
      <p:pic>
        <p:nvPicPr>
          <p:cNvPr id="4" name="Content Placeholder 3" descr="Screen Shot 2014-08-13 at 7.00.4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r="2120" b="1626"/>
          <a:stretch/>
        </p:blipFill>
        <p:spPr>
          <a:xfrm>
            <a:off x="0" y="1185203"/>
            <a:ext cx="6288481" cy="4923233"/>
          </a:xfrm>
        </p:spPr>
      </p:pic>
      <p:pic>
        <p:nvPicPr>
          <p:cNvPr id="6" name="Picture 5" descr="Screen Shot 2014-08-13 at 7.03.44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4B4B4B"/>
              </a:clrFrom>
              <a:clrTo>
                <a:srgbClr val="4B4B4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72" l="0" r="100000">
                        <a14:backgroundMark x1="77500" y1="66895" x2="77500" y2="66895"/>
                        <a14:backgroundMark x1="80714" y1="28995" x2="80714" y2="28995"/>
                        <a14:backgroundMark x1="82500" y1="15297" x2="82500" y2="15297"/>
                        <a14:backgroundMark x1="86786" y1="8219" x2="86786" y2="8219"/>
                        <a14:backgroundMark x1="95357" y1="9589" x2="95357" y2="9589"/>
                        <a14:backgroundMark x1="91071" y1="25114" x2="91071" y2="25114"/>
                        <a14:backgroundMark x1="91071" y1="25114" x2="91071" y2="25114"/>
                        <a14:backgroundMark x1="91071" y1="25114" x2="91071" y2="25114"/>
                        <a14:backgroundMark x1="91071" y1="25114" x2="91071" y2="25114"/>
                        <a14:backgroundMark x1="87500" y1="17123" x2="87500" y2="17123"/>
                        <a14:backgroundMark x1="87500" y1="17123" x2="87500" y2="17123"/>
                        <a14:backgroundMark x1="90357" y1="57763" x2="90357" y2="57763"/>
                        <a14:backgroundMark x1="87857" y1="78311" x2="87857" y2="78311"/>
                        <a14:backgroundMark x1="79286" y1="80137" x2="79286" y2="80137"/>
                        <a14:backgroundMark x1="80000" y1="84018" x2="80000" y2="84018"/>
                        <a14:backgroundMark x1="92857" y1="85160" x2="92857" y2="85160"/>
                        <a14:backgroundMark x1="79286" y1="93607" x2="79286" y2="93607"/>
                        <a14:backgroundMark x1="90357" y1="38128" x2="90357" y2="38128"/>
                        <a14:backgroundMark x1="76071" y1="32648" x2="76071" y2="32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13" y="1842751"/>
            <a:ext cx="2560541" cy="4005419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236297" y="3845461"/>
            <a:ext cx="989116" cy="29796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</a:t>
            </a:r>
            <a:r>
              <a:rPr lang="en-US" sz="1800" dirty="0" err="1" smtClean="0"/>
              <a:t>Arvind</a:t>
            </a:r>
            <a:r>
              <a:rPr lang="en-US" sz="1800" dirty="0" smtClean="0"/>
              <a:t> Seshan from FLL Team Not the Droids You Are Looking For (Droids Robotics)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We have additional material for more advanced lessons available on request.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Useful tools for FLL teams and robot programmers are available at www.ev3lessons.com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The material is made available to you free of charge.</a:t>
            </a:r>
            <a:r>
              <a:rPr lang="en-US" sz="1800" dirty="0"/>
              <a:t> </a:t>
            </a:r>
            <a:r>
              <a:rPr lang="en-US" sz="1800" dirty="0" smtClean="0"/>
              <a:t>However, we would greatly appreciate a letter indicating that you are using the materials and what you think of them.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Feedback and suggestions are encouraged.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Email: </a:t>
            </a:r>
            <a:r>
              <a:rPr lang="en-US" sz="1800" dirty="0" err="1" smtClean="0"/>
              <a:t>team@droidsrobotics.org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Droids Robotics, 2014, v.1.1 (Last edit: 9/22/2014)</a:t>
            </a:r>
            <a:endParaRPr lang="en-US" dirty="0"/>
          </a:p>
        </p:txBody>
      </p:sp>
      <p:pic>
        <p:nvPicPr>
          <p:cNvPr id="5" name="Picture 4" descr="shapeimag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339" y="5247282"/>
            <a:ext cx="2957913" cy="137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70" y="250737"/>
            <a:ext cx="8245475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Line follower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5770" y="1197429"/>
            <a:ext cx="7791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The following slides are animated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It explains how a robot line follower works.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11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THE MIDDLE?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294"/>
            <a:ext cx="5205912" cy="5142850"/>
          </a:xfrm>
        </p:spPr>
        <p:txBody>
          <a:bodyPr>
            <a:normAutofit/>
          </a:bodyPr>
          <a:lstStyle/>
          <a:p>
            <a:r>
              <a:rPr lang="en-US" dirty="0" smtClean="0"/>
              <a:t>Humans want to follow the line </a:t>
            </a:r>
            <a:r>
              <a:rPr lang="en-US" dirty="0"/>
              <a:t>in the middle.  </a:t>
            </a:r>
          </a:p>
          <a:p>
            <a:r>
              <a:rPr lang="en-US" dirty="0" smtClean="0"/>
              <a:t>Let’s have the robot do the same thing using the </a:t>
            </a:r>
            <a:r>
              <a:rPr lang="en-US" b="1" dirty="0" smtClean="0">
                <a:solidFill>
                  <a:srgbClr val="FF0000"/>
                </a:solidFill>
              </a:rPr>
              <a:t>Color Sensor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What type of questions can we ask using this sensor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Are you on line or not?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4595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0387787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60" y="456126"/>
            <a:ext cx="812763" cy="171845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1" name="Rounded Rectangle 10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78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13047 L 0.01146 0.64608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0" y="1048073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Bent Arrow 39"/>
          <p:cNvSpPr/>
          <p:nvPr/>
        </p:nvSpPr>
        <p:spPr>
          <a:xfrm flipH="1">
            <a:off x="3573538" y="37536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 rot="17100000">
            <a:off x="3528539" y="821707"/>
            <a:ext cx="660559" cy="790597"/>
            <a:chOff x="6310708" y="2223671"/>
            <a:chExt cx="809489" cy="898563"/>
          </a:xfrm>
        </p:grpSpPr>
        <p:sp>
          <p:nvSpPr>
            <p:cNvPr id="42" name="Rounded Rectangle 41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67118" y="3271059"/>
            <a:ext cx="29896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black, keep going straight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white, turn left to get back to the line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Seems to work fine here…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579 L -0.11966 -0.170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2" y="-8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flipH="1">
            <a:off x="4875089" y="1073047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Bent Arrow 25"/>
          <p:cNvSpPr/>
          <p:nvPr/>
        </p:nvSpPr>
        <p:spPr>
          <a:xfrm flipH="1">
            <a:off x="3791364" y="828343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 rot="17100000">
            <a:off x="3926157" y="144364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69087" y="2264463"/>
            <a:ext cx="38570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black, keep going straight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white, turn left to get back to the line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OH NO… my robot is running away….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When the robot leaves the left side of the line, the program no longer works!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4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2.93259E-6 L -0.05471 -0.083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" y="-4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Following: ROBOT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22150"/>
            <a:ext cx="6226105" cy="4892994"/>
          </a:xfrm>
        </p:spPr>
        <p:txBody>
          <a:bodyPr>
            <a:normAutofit/>
          </a:bodyPr>
          <a:lstStyle/>
          <a:p>
            <a:r>
              <a:rPr lang="en-US" dirty="0" smtClean="0"/>
              <a:t>Why could the Human follow the middle?: 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can </a:t>
            </a:r>
            <a:r>
              <a:rPr lang="en-US" dirty="0">
                <a:solidFill>
                  <a:srgbClr val="FF0000"/>
                </a:solidFill>
              </a:rPr>
              <a:t>see ahead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They can </a:t>
            </a:r>
            <a:r>
              <a:rPr lang="en-US" dirty="0" smtClean="0">
                <a:solidFill>
                  <a:srgbClr val="FF0000"/>
                </a:solidFill>
              </a:rPr>
              <a:t>see the whole line and its surroundings</a:t>
            </a:r>
          </a:p>
          <a:p>
            <a:pPr lvl="1"/>
            <a:r>
              <a:rPr lang="en-US" dirty="0" smtClean="0"/>
              <a:t>They </a:t>
            </a:r>
            <a:r>
              <a:rPr lang="en-US" dirty="0" smtClean="0">
                <a:solidFill>
                  <a:srgbClr val="FF0000"/>
                </a:solidFill>
              </a:rPr>
              <a:t>see both sides </a:t>
            </a:r>
            <a:r>
              <a:rPr lang="en-US" dirty="0" smtClean="0"/>
              <a:t>and which side they left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can’t the Robot do the same thing?: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Can’t tell right or left side </a:t>
            </a:r>
            <a:r>
              <a:rPr lang="en-US" dirty="0" smtClean="0"/>
              <a:t>of the line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How do we make sure the robot always veers off on the SAME SIDE of the line?</a:t>
            </a:r>
          </a:p>
          <a:p>
            <a:pPr lvl="2"/>
            <a:r>
              <a:rPr lang="en-US" dirty="0" smtClean="0"/>
              <a:t>Instead of the middle, could the robot follow the “edge”?</a:t>
            </a:r>
          </a:p>
          <a:p>
            <a:pPr lvl="1"/>
            <a:r>
              <a:rPr lang="en-US" dirty="0" smtClean="0"/>
              <a:t>So now the robot will fall off only the same side.</a:t>
            </a:r>
          </a:p>
          <a:p>
            <a:pPr lvl="1"/>
            <a:r>
              <a:rPr lang="en-US" dirty="0" smtClean="0"/>
              <a:t>We will now show you how this works!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934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9918E-6 3.85327E-6 L -0.0349 3.8532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1 -4.71882E-6 L -0.03491 -0.57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34925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ROBOT LINE FOLLOWING Happens on the edges</a:t>
            </a:r>
          </a:p>
        </p:txBody>
      </p:sp>
      <p:sp>
        <p:nvSpPr>
          <p:cNvPr id="542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1" y="1752600"/>
            <a:ext cx="1245518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37213" y="1789420"/>
            <a:ext cx="463550" cy="4759325"/>
            <a:chOff x="2145" y="1178"/>
            <a:chExt cx="292" cy="2998"/>
          </a:xfrm>
        </p:grpSpPr>
        <p:grpSp>
          <p:nvGrpSpPr>
            <p:cNvPr id="54288" name="Group 5"/>
            <p:cNvGrpSpPr>
              <a:grpSpLocks/>
            </p:cNvGrpSpPr>
            <p:nvPr/>
          </p:nvGrpSpPr>
          <p:grpSpPr bwMode="auto">
            <a:xfrm>
              <a:off x="2160" y="2688"/>
              <a:ext cx="277" cy="1488"/>
              <a:chOff x="2160" y="2688"/>
              <a:chExt cx="277" cy="1488"/>
            </a:xfrm>
          </p:grpSpPr>
          <p:sp>
            <p:nvSpPr>
              <p:cNvPr id="54292" name="Line 6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160" y="3456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3" name="Line 7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H="1" flipV="1">
                <a:off x="2160" y="2688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9" name="Group 8"/>
            <p:cNvGrpSpPr>
              <a:grpSpLocks/>
            </p:cNvGrpSpPr>
            <p:nvPr/>
          </p:nvGrpSpPr>
          <p:grpSpPr bwMode="auto">
            <a:xfrm>
              <a:off x="2145" y="1178"/>
              <a:ext cx="187" cy="1510"/>
              <a:chOff x="2097" y="2618"/>
              <a:chExt cx="187" cy="1510"/>
            </a:xfrm>
          </p:grpSpPr>
          <p:sp>
            <p:nvSpPr>
              <p:cNvPr id="54290" name="Line 9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097" y="3408"/>
                <a:ext cx="18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1" name="Line 10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 flipH="1" flipV="1">
                <a:off x="2112" y="2618"/>
                <a:ext cx="172" cy="7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4280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71174" y="1752600"/>
            <a:ext cx="1101225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1" name="Group 13"/>
          <p:cNvGrpSpPr>
            <a:grpSpLocks/>
          </p:cNvGrpSpPr>
          <p:nvPr/>
        </p:nvGrpSpPr>
        <p:grpSpPr bwMode="auto">
          <a:xfrm>
            <a:off x="7364416" y="1846263"/>
            <a:ext cx="563563" cy="4783138"/>
            <a:chOff x="2143" y="1211"/>
            <a:chExt cx="355" cy="3013"/>
          </a:xfrm>
          <a:solidFill>
            <a:srgbClr val="000000"/>
          </a:solidFill>
        </p:grpSpPr>
        <p:grpSp>
          <p:nvGrpSpPr>
            <p:cNvPr id="54282" name="Group 14"/>
            <p:cNvGrpSpPr>
              <a:grpSpLocks/>
            </p:cNvGrpSpPr>
            <p:nvPr/>
          </p:nvGrpSpPr>
          <p:grpSpPr bwMode="auto">
            <a:xfrm>
              <a:off x="2143" y="2736"/>
              <a:ext cx="355" cy="1488"/>
              <a:chOff x="2143" y="2736"/>
              <a:chExt cx="355" cy="1488"/>
            </a:xfrm>
            <a:grpFill/>
          </p:grpSpPr>
          <p:sp>
            <p:nvSpPr>
              <p:cNvPr id="54286" name="Line 15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250" y="3456"/>
                <a:ext cx="248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7" name="Line 16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H="1" flipV="1">
                <a:off x="2143" y="2736"/>
                <a:ext cx="355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3" name="Group 17"/>
            <p:cNvGrpSpPr>
              <a:grpSpLocks/>
            </p:cNvGrpSpPr>
            <p:nvPr/>
          </p:nvGrpSpPr>
          <p:grpSpPr bwMode="auto">
            <a:xfrm>
              <a:off x="2143" y="1211"/>
              <a:ext cx="355" cy="1525"/>
              <a:chOff x="2095" y="2651"/>
              <a:chExt cx="355" cy="1525"/>
            </a:xfrm>
            <a:grpFill/>
          </p:grpSpPr>
          <p:sp>
            <p:nvSpPr>
              <p:cNvPr id="54284" name="Line 18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095" y="3456"/>
                <a:ext cx="355" cy="72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5" name="Line 19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H="1" flipV="1">
                <a:off x="2202" y="2651"/>
                <a:ext cx="248" cy="805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1499325" y="1177925"/>
            <a:ext cx="24430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Left side </a:t>
            </a:r>
            <a:r>
              <a:rPr lang="en-US" dirty="0" smtClean="0">
                <a:solidFill>
                  <a:srgbClr val="000000"/>
                </a:solidFill>
              </a:rPr>
              <a:t>line following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5848350" y="1177925"/>
            <a:ext cx="25969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Right side </a:t>
            </a:r>
            <a:r>
              <a:rPr lang="en-US" dirty="0" smtClean="0">
                <a:solidFill>
                  <a:srgbClr val="000000"/>
                </a:solidFill>
              </a:rPr>
              <a:t>line following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7396" y="2103060"/>
            <a:ext cx="263212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robot has to choose which way to turn when the color sensor sees a different color.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The answer depends on what side of the line you are following!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00766" y="1717527"/>
            <a:ext cx="1048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If on black, turn left.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on white turn right.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84003" y="1779895"/>
            <a:ext cx="1048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If on black, turn right.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on white turn left.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422321" y="5926364"/>
            <a:ext cx="660559" cy="790597"/>
            <a:chOff x="6310708" y="2223671"/>
            <a:chExt cx="809489" cy="898563"/>
          </a:xfrm>
        </p:grpSpPr>
        <p:sp>
          <p:nvSpPr>
            <p:cNvPr id="28" name="Rounded Rectangle 2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68843" y="592636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3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starting the </a:t>
            </a:r>
            <a:r>
              <a:rPr lang="en-US" dirty="0" err="1" smtClean="0"/>
              <a:t>roboT</a:t>
            </a:r>
            <a:r>
              <a:rPr lang="en-US" dirty="0" smtClean="0"/>
              <a:t> on the correct side</a:t>
            </a: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977598" y="12883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6327" name="Group 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flipH="1">
            <a:off x="1218898" y="1248628"/>
            <a:ext cx="914400" cy="3810000"/>
            <a:chOff x="3581400" y="1219200"/>
            <a:chExt cx="914400" cy="3810000"/>
          </a:xfrm>
        </p:grpSpPr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>
            <a:xfrm rot="10800000">
              <a:off x="3657600" y="4343400"/>
              <a:ext cx="838200" cy="6858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custDataLst>
                <p:tags r:id="rId15"/>
              </p:custDataLst>
            </p:nvPr>
          </p:nvCxnSpPr>
          <p:spPr>
            <a:xfrm rot="5400000" flipH="1" flipV="1">
              <a:off x="3619500" y="35433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>
              <p:custDataLst>
                <p:tags r:id="rId16"/>
              </p:custDataLst>
            </p:nvPr>
          </p:nvCxnSpPr>
          <p:spPr>
            <a:xfrm rot="10800000">
              <a:off x="3581400" y="2743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>
              <p:custDataLst>
                <p:tags r:id="rId17"/>
              </p:custDataLst>
            </p:nvPr>
          </p:nvCxnSpPr>
          <p:spPr>
            <a:xfrm flipV="1">
              <a:off x="3657600" y="1981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>
              <p:custDataLst>
                <p:tags r:id="rId18"/>
              </p:custDataLst>
            </p:nvPr>
          </p:nvCxnSpPr>
          <p:spPr>
            <a:xfrm rot="10800000">
              <a:off x="3657600" y="1219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>
            <p:custDataLst>
              <p:tags r:id="rId4"/>
            </p:custDataLst>
          </p:nvPr>
        </p:nvSpPr>
        <p:spPr>
          <a:xfrm>
            <a:off x="3018065" y="13027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3" name="Straight Connector 22"/>
          <p:cNvCxnSpPr/>
          <p:nvPr>
            <p:custDataLst>
              <p:tags r:id="rId5"/>
            </p:custDataLst>
          </p:nvPr>
        </p:nvCxnSpPr>
        <p:spPr>
          <a:xfrm rot="16200000" flipV="1">
            <a:off x="3230790" y="1251915"/>
            <a:ext cx="7620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6"/>
            </p:custDataLst>
          </p:nvPr>
        </p:nvCxnSpPr>
        <p:spPr>
          <a:xfrm rot="5400000" flipH="1" flipV="1">
            <a:off x="3148240" y="36077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7"/>
            </p:custDataLst>
          </p:nvPr>
        </p:nvCxnSpPr>
        <p:spPr>
          <a:xfrm rot="10800000">
            <a:off x="3110140" y="44205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8"/>
            </p:custDataLst>
          </p:nvPr>
        </p:nvCxnSpPr>
        <p:spPr>
          <a:xfrm flipV="1">
            <a:off x="3170465" y="1978990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9"/>
            </p:custDataLst>
          </p:nvPr>
        </p:nvCxnSpPr>
        <p:spPr>
          <a:xfrm rot="10800000">
            <a:off x="3119665" y="28076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>
            <p:custDataLst>
              <p:tags r:id="rId10"/>
            </p:custDataLst>
          </p:nvPr>
        </p:nvSpPr>
        <p:spPr>
          <a:xfrm>
            <a:off x="8321674" y="1251914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6" name="Straight Connector 55"/>
          <p:cNvCxnSpPr/>
          <p:nvPr>
            <p:custDataLst>
              <p:tags r:id="rId11"/>
            </p:custDataLst>
          </p:nvPr>
        </p:nvCxnSpPr>
        <p:spPr>
          <a:xfrm flipH="1">
            <a:off x="4984749" y="4452314"/>
            <a:ext cx="814388" cy="76835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12"/>
            </p:custDataLst>
          </p:nvPr>
        </p:nvCxnSpPr>
        <p:spPr>
          <a:xfrm flipH="1">
            <a:off x="5821362" y="4376114"/>
            <a:ext cx="990600" cy="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13"/>
            </p:custDataLst>
          </p:nvPr>
        </p:nvCxnSpPr>
        <p:spPr>
          <a:xfrm flipH="1" flipV="1">
            <a:off x="6923087" y="4376114"/>
            <a:ext cx="714375" cy="6858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08665" y="2170649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55671" y="1841604"/>
            <a:ext cx="9760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756" y="2313591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07896" y="5125554"/>
            <a:ext cx="660559" cy="790597"/>
            <a:chOff x="6310708" y="2223671"/>
            <a:chExt cx="809489" cy="898563"/>
          </a:xfrm>
        </p:grpSpPr>
        <p:sp>
          <p:nvSpPr>
            <p:cNvPr id="49" name="Rounded Rectangle 4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399065" y="5227128"/>
            <a:ext cx="660559" cy="790597"/>
            <a:chOff x="6310708" y="2223671"/>
            <a:chExt cx="809489" cy="898563"/>
          </a:xfrm>
        </p:grpSpPr>
        <p:sp>
          <p:nvSpPr>
            <p:cNvPr id="68" name="Rounded Rectangle 6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07182" y="5182566"/>
            <a:ext cx="660559" cy="790597"/>
            <a:chOff x="6310708" y="2223671"/>
            <a:chExt cx="809489" cy="898563"/>
          </a:xfrm>
        </p:grpSpPr>
        <p:sp>
          <p:nvSpPr>
            <p:cNvPr id="73" name="Rounded Rectangle 7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0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Follower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86258"/>
            <a:ext cx="6704972" cy="3810844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1: </a:t>
            </a:r>
            <a:r>
              <a:rPr lang="en-US" dirty="0" smtClean="0"/>
              <a:t>Write a program that</a:t>
            </a:r>
            <a:r>
              <a:rPr lang="en-US" dirty="0"/>
              <a:t> </a:t>
            </a:r>
            <a:r>
              <a:rPr lang="en-US" dirty="0" smtClean="0"/>
              <a:t>follows the RIGHT edge of </a:t>
            </a:r>
            <a:r>
              <a:rPr lang="en-US" dirty="0"/>
              <a:t>a</a:t>
            </a:r>
            <a:r>
              <a:rPr lang="en-US" dirty="0" smtClean="0"/>
              <a:t> line.</a:t>
            </a:r>
            <a:endParaRPr lang="en-US" dirty="0"/>
          </a:p>
          <a:p>
            <a:r>
              <a:rPr lang="en-US" dirty="0" smtClean="0"/>
              <a:t>Hints: If your sensor sees black, turn left. If your sensor sees white, turn right. Use loops and switches!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Step 2: </a:t>
            </a:r>
            <a:r>
              <a:rPr lang="en-US" dirty="0" smtClean="0"/>
              <a:t>Try it out on different lines.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Did your line follower work the same on straight and curved lines?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Step 3: If not, </a:t>
            </a:r>
            <a:r>
              <a:rPr lang="en-US" dirty="0"/>
              <a:t>i</a:t>
            </a:r>
            <a:r>
              <a:rPr lang="en-US" dirty="0" smtClean="0"/>
              <a:t>nstead of turn Steering = 50, try smaller values. </a:t>
            </a:r>
          </a:p>
          <a:p>
            <a:r>
              <a:rPr lang="en-US" dirty="0" smtClean="0"/>
              <a:t>Is it better on the curved lines now?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451505" y="1524318"/>
            <a:ext cx="41640" cy="428556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8099641" y="1491616"/>
            <a:ext cx="452149" cy="4318265"/>
          </a:xfrm>
          <a:custGeom>
            <a:avLst/>
            <a:gdLst>
              <a:gd name="connsiteX0" fmla="*/ 326318 w 452149"/>
              <a:gd name="connsiteY0" fmla="*/ 4318265 h 4318265"/>
              <a:gd name="connsiteX1" fmla="*/ 295088 w 452149"/>
              <a:gd name="connsiteY1" fmla="*/ 4172516 h 4318265"/>
              <a:gd name="connsiteX2" fmla="*/ 451240 w 452149"/>
              <a:gd name="connsiteY2" fmla="*/ 3516647 h 4318265"/>
              <a:gd name="connsiteX3" fmla="*/ 211807 w 452149"/>
              <a:gd name="connsiteY3" fmla="*/ 2787903 h 4318265"/>
              <a:gd name="connsiteX4" fmla="*/ 378369 w 452149"/>
              <a:gd name="connsiteY4" fmla="*/ 2090391 h 4318265"/>
              <a:gd name="connsiteX5" fmla="*/ 170166 w 452149"/>
              <a:gd name="connsiteY5" fmla="*/ 1528217 h 4318265"/>
              <a:gd name="connsiteX6" fmla="*/ 388779 w 452149"/>
              <a:gd name="connsiteY6" fmla="*/ 966043 h 4318265"/>
              <a:gd name="connsiteX7" fmla="*/ 14015 w 452149"/>
              <a:gd name="connsiteY7" fmla="*/ 216478 h 4318265"/>
              <a:gd name="connsiteX8" fmla="*/ 76475 w 452149"/>
              <a:gd name="connsiteY8" fmla="*/ 18676 h 4318265"/>
              <a:gd name="connsiteX9" fmla="*/ 45245 w 452149"/>
              <a:gd name="connsiteY9" fmla="*/ 8266 h 4318265"/>
              <a:gd name="connsiteX10" fmla="*/ 45245 w 452149"/>
              <a:gd name="connsiteY10" fmla="*/ 8266 h 431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149" h="4318265">
                <a:moveTo>
                  <a:pt x="326318" y="4318265"/>
                </a:moveTo>
                <a:cubicBezTo>
                  <a:pt x="300293" y="4312192"/>
                  <a:pt x="274268" y="4306119"/>
                  <a:pt x="295088" y="4172516"/>
                </a:cubicBezTo>
                <a:cubicBezTo>
                  <a:pt x="315908" y="4038913"/>
                  <a:pt x="465120" y="3747416"/>
                  <a:pt x="451240" y="3516647"/>
                </a:cubicBezTo>
                <a:cubicBezTo>
                  <a:pt x="437360" y="3285878"/>
                  <a:pt x="223952" y="3025612"/>
                  <a:pt x="211807" y="2787903"/>
                </a:cubicBezTo>
                <a:cubicBezTo>
                  <a:pt x="199662" y="2550194"/>
                  <a:pt x="385309" y="2300339"/>
                  <a:pt x="378369" y="2090391"/>
                </a:cubicBezTo>
                <a:cubicBezTo>
                  <a:pt x="371429" y="1880443"/>
                  <a:pt x="168431" y="1715608"/>
                  <a:pt x="170166" y="1528217"/>
                </a:cubicBezTo>
                <a:cubicBezTo>
                  <a:pt x="171901" y="1340826"/>
                  <a:pt x="414804" y="1184666"/>
                  <a:pt x="388779" y="966043"/>
                </a:cubicBezTo>
                <a:cubicBezTo>
                  <a:pt x="362754" y="747420"/>
                  <a:pt x="66066" y="374372"/>
                  <a:pt x="14015" y="216478"/>
                </a:cubicBezTo>
                <a:cubicBezTo>
                  <a:pt x="-38036" y="58584"/>
                  <a:pt x="71270" y="53378"/>
                  <a:pt x="76475" y="18676"/>
                </a:cubicBezTo>
                <a:cubicBezTo>
                  <a:pt x="81680" y="-16026"/>
                  <a:pt x="45245" y="8266"/>
                  <a:pt x="45245" y="8266"/>
                </a:cubicBezTo>
                <a:lnTo>
                  <a:pt x="45245" y="8266"/>
                </a:lnTo>
              </a:path>
            </a:pathLst>
          </a:cu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6qc3Nq_aAkpt60pdvww4gFaPQxXNE3yZQQdwOo3LE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86" y="4866249"/>
            <a:ext cx="2551329" cy="140930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022703" y="5620226"/>
            <a:ext cx="556530" cy="45498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9" idx="7"/>
          </p:cNvCxnSpPr>
          <p:nvPr/>
        </p:nvCxnSpPr>
        <p:spPr>
          <a:xfrm flipH="1">
            <a:off x="4497731" y="4153840"/>
            <a:ext cx="946768" cy="15330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16200000">
            <a:off x="6949709" y="5464876"/>
            <a:ext cx="948822" cy="1002435"/>
            <a:chOff x="6507213" y="1384746"/>
            <a:chExt cx="1199001" cy="1371767"/>
          </a:xfrm>
        </p:grpSpPr>
        <p:grpSp>
          <p:nvGrpSpPr>
            <p:cNvPr id="13" name="Group 12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 rot="16200000">
            <a:off x="7900777" y="5455610"/>
            <a:ext cx="948822" cy="1002435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05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6121</TotalTime>
  <Words>841</Words>
  <Application>Microsoft Macintosh PowerPoint</Application>
  <PresentationFormat>On-screen Show (4:3)</PresentationFormat>
  <Paragraphs>93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Essential</vt:lpstr>
      <vt:lpstr>INTERMEDIATE PROGRAMMING Lesson</vt:lpstr>
      <vt:lpstr>Line follower</vt:lpstr>
      <vt:lpstr>FOLLOW THE MIDDLE?</vt:lpstr>
      <vt:lpstr>PowerPoint Presentation</vt:lpstr>
      <vt:lpstr>PowerPoint Presentation</vt:lpstr>
      <vt:lpstr>Line Following: ROBOT STYLE</vt:lpstr>
      <vt:lpstr>ROBOT LINE FOLLOWING Happens on the edges</vt:lpstr>
      <vt:lpstr>starting the roboT on the correct side</vt:lpstr>
      <vt:lpstr>Line Follower challenge</vt:lpstr>
      <vt:lpstr>LINE FOLLOWING CHALLENGE SOLUTION</vt:lpstr>
      <vt:lpstr>LINE FOLLOWING CHALLENGE SOLUTION</vt:lpstr>
      <vt:lpstr>Line following for a Sensor or distance</vt:lpstr>
      <vt:lpstr>Line following for a Sensor or distance</vt:lpstr>
      <vt:lpstr>CREDITS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Seshan</dc:creator>
  <cp:lastModifiedBy>Sanjay Seshan</cp:lastModifiedBy>
  <cp:revision>195</cp:revision>
  <dcterms:created xsi:type="dcterms:W3CDTF">2014-08-07T02:19:13Z</dcterms:created>
  <dcterms:modified xsi:type="dcterms:W3CDTF">2014-10-18T02:05:13Z</dcterms:modified>
</cp:coreProperties>
</file>