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3"/>
  </p:notesMasterIdLst>
  <p:handoutMasterIdLst>
    <p:handoutMasterId r:id="rId14"/>
  </p:handoutMasterIdLst>
  <p:sldIdLst>
    <p:sldId id="321" r:id="rId2"/>
    <p:sldId id="404" r:id="rId3"/>
    <p:sldId id="368" r:id="rId4"/>
    <p:sldId id="369" r:id="rId5"/>
    <p:sldId id="370" r:id="rId6"/>
    <p:sldId id="371" r:id="rId7"/>
    <p:sldId id="372" r:id="rId8"/>
    <p:sldId id="374" r:id="rId9"/>
    <p:sldId id="406" r:id="rId10"/>
    <p:sldId id="403" r:id="rId11"/>
    <p:sldId id="40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62" d="100"/>
          <a:sy n="62" d="100"/>
        </p:scale>
        <p:origin x="-104" y="-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10/15/14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E719-582C-EA4B-BF7F-EABA5287D4E7}" type="datetime1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48A4-3E56-0E4B-A854-1AD590649BBB}" type="datetime1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B7F4F-1051-534C-B747-B20A6BBA8ED1}" type="datetime1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0BEA-2EB5-674D-81F0-6973D0DA12C1}" type="datetime1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B842-B6E8-1647-96A3-1237B496442F}" type="datetime1">
              <a:rPr lang="en-US" smtClean="0"/>
              <a:t>10/15/14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79D4-A838-5E43-BBB5-7BAA4CF95E6E}" type="datetime1">
              <a:rPr lang="en-US" smtClean="0"/>
              <a:t>10/15/14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8C7A8-0F65-1C4F-A564-3F4EADED0521}" type="datetime1">
              <a:rPr lang="en-US" smtClean="0"/>
              <a:t>10/15/14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B088-CA30-C540-B1DE-8FD88E9D189D}" type="datetime1">
              <a:rPr lang="en-US" smtClean="0"/>
              <a:t>10/15/14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60B2E-D83D-7043-98FB-07AB50A24F3B}" type="datetime1">
              <a:rPr lang="en-US" smtClean="0"/>
              <a:t>10/15/14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FE220-B77A-9348-BFD9-0C527B06B024}" type="datetime1">
              <a:rPr lang="en-US" smtClean="0"/>
              <a:t>10/15/14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9A35-E090-A740-9261-1E4FDF46DA25}" type="datetime1">
              <a:rPr lang="en-US" smtClean="0"/>
              <a:t>10/15/14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6EAF677-B99A-E643-A34F-E4FC68891A05}" type="datetime1">
              <a:rPr lang="en-US" smtClean="0"/>
              <a:t>10/15/14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458" y="476908"/>
            <a:ext cx="5931450" cy="2747778"/>
          </a:xfrm>
        </p:spPr>
        <p:txBody>
          <a:bodyPr/>
          <a:lstStyle/>
          <a:p>
            <a:pPr algn="ctr"/>
            <a:r>
              <a:rPr lang="en-US" sz="4800" dirty="0" smtClean="0"/>
              <a:t>BEGINNER EV3 PROGRAMMING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800" dirty="0" smtClean="0"/>
              <a:t>Lesson 4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479509" y="5590828"/>
            <a:ext cx="47505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By: Droids Robotics</a:t>
            </a:r>
          </a:p>
          <a:p>
            <a:r>
              <a:rPr lang="en-US" sz="2800" dirty="0" smtClean="0"/>
              <a:t>www.ev3lessons.com</a:t>
            </a:r>
            <a:endParaRPr lang="en-US" sz="2800" dirty="0"/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908" y="678160"/>
            <a:ext cx="2395105" cy="23951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0924" y="3433362"/>
            <a:ext cx="588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Ultrasonic Sensor (Must complete Lesson 3 first)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Final Challenge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739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/>
          <a:lstStyle/>
          <a:p>
            <a:r>
              <a:rPr lang="en-US" dirty="0" smtClean="0"/>
              <a:t>FINAL MAZE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4240"/>
            <a:ext cx="8245474" cy="495685"/>
          </a:xfrm>
        </p:spPr>
        <p:txBody>
          <a:bodyPr/>
          <a:lstStyle/>
          <a:p>
            <a:r>
              <a:rPr lang="en-US" dirty="0" smtClean="0"/>
              <a:t>Combine everything you know to navigate a maze like this.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81030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51758" y="1328533"/>
            <a:ext cx="1985367" cy="6195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Touch this,</a:t>
            </a:r>
          </a:p>
          <a:p>
            <a:pPr algn="ctr"/>
            <a:r>
              <a:rPr lang="en-US" dirty="0" smtClean="0"/>
              <a:t> back up</a:t>
            </a:r>
            <a:endParaRPr lang="en-US" dirty="0"/>
          </a:p>
        </p:txBody>
      </p:sp>
      <p:cxnSp>
        <p:nvCxnSpPr>
          <p:cNvPr id="8" name="Curved Connector 7"/>
          <p:cNvCxnSpPr/>
          <p:nvPr/>
        </p:nvCxnSpPr>
        <p:spPr>
          <a:xfrm rot="5400000" flipH="1" flipV="1">
            <a:off x="2192834" y="3296296"/>
            <a:ext cx="3614194" cy="1897773"/>
          </a:xfrm>
          <a:prstGeom prst="curvedConnector3">
            <a:avLst>
              <a:gd name="adj1" fmla="val 100493"/>
            </a:avLst>
          </a:prstGeom>
          <a:ln w="7620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408682" y="5241134"/>
            <a:ext cx="1328443" cy="10803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54736" y="1459925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475288" y="6227467"/>
            <a:ext cx="1247274" cy="488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not Touch this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83934" y="5241133"/>
            <a:ext cx="1328443" cy="1080344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Safe Zone You pick up here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087537" y="2481873"/>
            <a:ext cx="394154" cy="2627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554681" y="3524828"/>
            <a:ext cx="394154" cy="26278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553816" y="4079599"/>
            <a:ext cx="394154" cy="27917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087480" y="2634272"/>
            <a:ext cx="1635011" cy="64646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not knock obstacles</a:t>
            </a:r>
            <a:endParaRPr lang="en-US" dirty="0"/>
          </a:p>
        </p:txBody>
      </p:sp>
      <p:cxnSp>
        <p:nvCxnSpPr>
          <p:cNvPr id="9" name="Straight Arrow Connector 8"/>
          <p:cNvCxnSpPr>
            <a:stCxn id="15" idx="1"/>
          </p:cNvCxnSpPr>
          <p:nvPr/>
        </p:nvCxnSpPr>
        <p:spPr>
          <a:xfrm flipH="1">
            <a:off x="4058323" y="2957504"/>
            <a:ext cx="2029157" cy="5673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83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</a:t>
            </a:r>
            <a:r>
              <a:rPr lang="en-US" sz="1800" dirty="0" err="1" smtClean="0"/>
              <a:t>Arvind</a:t>
            </a:r>
            <a:r>
              <a:rPr lang="en-US" sz="1800" dirty="0" smtClean="0"/>
              <a:t> Seshan from FLL Team Not the Droids You Are Looking For (Droids Robotics)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We have additional material for more advanced lessons available on request.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Useful tools for FLL teams and robot programmers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The material is made available to you free of charge.</a:t>
            </a:r>
            <a:r>
              <a:rPr lang="en-US" sz="1800" dirty="0"/>
              <a:t> </a:t>
            </a:r>
            <a:r>
              <a:rPr lang="en-US" sz="1800" dirty="0" smtClean="0"/>
              <a:t>However, we would greatly appreciate a letter indicating that you are using the materials and what you think of them. 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Feedback and suggestions are encouraged.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Email: </a:t>
            </a:r>
            <a:r>
              <a:rPr lang="en-US" sz="1800" dirty="0" err="1" smtClean="0"/>
              <a:t>team@droidsrobotics.org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 dirty="0"/>
          </a:p>
        </p:txBody>
      </p:sp>
      <p:pic>
        <p:nvPicPr>
          <p:cNvPr id="5" name="Picture 4" descr="shapeimage_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339" y="5247282"/>
            <a:ext cx="2957913" cy="137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06070"/>
            <a:ext cx="8245475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SECTION 8: ULTRASONIC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5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65184"/>
          </a:xfrm>
        </p:spPr>
        <p:txBody>
          <a:bodyPr/>
          <a:lstStyle/>
          <a:p>
            <a:r>
              <a:rPr lang="en-US" dirty="0" smtClean="0"/>
              <a:t>Move for ultrasonic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8337"/>
            <a:ext cx="4324256" cy="5189881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Challenge: Make the robot move until it is 5 inches away from the wall.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Step 1: Make a new program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Step 2: Set move to “on”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Step </a:t>
            </a:r>
            <a:r>
              <a:rPr lang="en-US" dirty="0">
                <a:solidFill>
                  <a:srgbClr val="000000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: Set wait block to use the Ultrasonic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Step 4: Set move block to “off”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6" descr="Screen Shot 2014-08-12 at 7.03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456" y="1088588"/>
            <a:ext cx="4074266" cy="357391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4698176" y="3425099"/>
            <a:ext cx="4205693" cy="707922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12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9"/>
            <a:ext cx="8245475" cy="711364"/>
          </a:xfrm>
        </p:spPr>
        <p:txBody>
          <a:bodyPr/>
          <a:lstStyle/>
          <a:p>
            <a:r>
              <a:rPr lang="en-US" dirty="0" smtClean="0"/>
              <a:t>Challenge 1 solution:</a:t>
            </a:r>
            <a:endParaRPr lang="en-US" dirty="0"/>
          </a:p>
        </p:txBody>
      </p:sp>
      <p:pic>
        <p:nvPicPr>
          <p:cNvPr id="4" name="Content Placeholder 3" descr="Screen Shot 2014-08-12 at 7.02.40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2" b="1220"/>
          <a:stretch/>
        </p:blipFill>
        <p:spPr>
          <a:xfrm>
            <a:off x="457200" y="1249274"/>
            <a:ext cx="8245475" cy="1873913"/>
          </a:xfrm>
        </p:spPr>
      </p:pic>
      <p:pic>
        <p:nvPicPr>
          <p:cNvPr id="5" name="Picture 4" descr="Screen Shot 2014-08-12 at 7.03.06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40"/>
          <a:stretch/>
        </p:blipFill>
        <p:spPr>
          <a:xfrm>
            <a:off x="3987207" y="2977439"/>
            <a:ext cx="4982355" cy="347714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69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32185"/>
          </a:xfrm>
        </p:spPr>
        <p:txBody>
          <a:bodyPr/>
          <a:lstStyle/>
          <a:p>
            <a:r>
              <a:rPr lang="en-US" dirty="0" smtClean="0"/>
              <a:t>Challenge 2: Dog Follower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10" y="1249276"/>
            <a:ext cx="4123258" cy="487688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Challenge: If the robot is closer than 5 inches away from your hand move backward, otherwise move forward.</a:t>
            </a:r>
          </a:p>
          <a:p>
            <a:r>
              <a:rPr lang="en-US" dirty="0" smtClean="0"/>
              <a:t>Step 1: Drag a loop from the orange tab</a:t>
            </a:r>
          </a:p>
          <a:p>
            <a:r>
              <a:rPr lang="en-US" dirty="0" smtClean="0"/>
              <a:t>Step 2: Drag switch inside loop</a:t>
            </a:r>
          </a:p>
          <a:p>
            <a:r>
              <a:rPr lang="en-US" dirty="0" smtClean="0"/>
              <a:t>Step 3: Set switch to Ultrasonic</a:t>
            </a:r>
          </a:p>
          <a:p>
            <a:r>
              <a:rPr lang="en-US" dirty="0" smtClean="0"/>
              <a:t>Step 4: Set move steering block to ON and place in TRUE</a:t>
            </a:r>
          </a:p>
          <a:p>
            <a:r>
              <a:rPr lang="en-US" dirty="0" smtClean="0"/>
              <a:t>Step 4: </a:t>
            </a:r>
            <a:r>
              <a:rPr lang="en-US" dirty="0"/>
              <a:t>Set move steering block to </a:t>
            </a:r>
            <a:r>
              <a:rPr lang="en-US" dirty="0" smtClean="0"/>
              <a:t>OFF </a:t>
            </a:r>
            <a:r>
              <a:rPr lang="en-US" dirty="0"/>
              <a:t>and place in </a:t>
            </a:r>
            <a:r>
              <a:rPr lang="en-US" dirty="0" smtClean="0"/>
              <a:t>FALSE</a:t>
            </a:r>
            <a:endParaRPr lang="en-US" dirty="0"/>
          </a:p>
          <a:p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Screen Shot 2014-08-12 at 7.41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001" y="1103530"/>
            <a:ext cx="4440096" cy="440109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92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00953"/>
          </a:xfrm>
        </p:spPr>
        <p:txBody>
          <a:bodyPr/>
          <a:lstStyle/>
          <a:p>
            <a:r>
              <a:rPr lang="en-US" dirty="0" smtClean="0"/>
              <a:t>Challenge 2 solution:</a:t>
            </a:r>
            <a:endParaRPr lang="en-US" dirty="0"/>
          </a:p>
        </p:txBody>
      </p:sp>
      <p:pic>
        <p:nvPicPr>
          <p:cNvPr id="4" name="Content Placeholder 3" descr="Screen Shot 2014-08-12 at 7.02.30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904" r="-9904"/>
          <a:stretch>
            <a:fillRect/>
          </a:stretch>
        </p:blipFill>
        <p:spPr>
          <a:xfrm>
            <a:off x="457200" y="1020763"/>
            <a:ext cx="8245475" cy="5105400"/>
          </a:xfrm>
        </p:spPr>
      </p:pic>
      <p:pic>
        <p:nvPicPr>
          <p:cNvPr id="5" name="Picture 4" descr="Screen Shot 2014-08-12 at 7.03.06 PM.png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" t="20076"/>
          <a:stretch/>
        </p:blipFill>
        <p:spPr>
          <a:xfrm>
            <a:off x="2748271" y="4128148"/>
            <a:ext cx="3834832" cy="272985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44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33679"/>
          </a:xfrm>
        </p:spPr>
        <p:txBody>
          <a:bodyPr/>
          <a:lstStyle/>
          <a:p>
            <a:r>
              <a:rPr lang="en-US" dirty="0" smtClean="0"/>
              <a:t>Better Dog follower:</a:t>
            </a:r>
            <a:endParaRPr lang="en-US" dirty="0"/>
          </a:p>
        </p:txBody>
      </p:sp>
      <p:pic>
        <p:nvPicPr>
          <p:cNvPr id="4" name="Content Placeholder 3" descr="Screen Shot 2014-08-12 at 8.22.33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" r="463" b="3116"/>
          <a:stretch/>
        </p:blipFill>
        <p:spPr>
          <a:xfrm>
            <a:off x="446789" y="1031875"/>
            <a:ext cx="7683524" cy="5755525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79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3034"/>
            <a:ext cx="4373101" cy="6210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Turns: </a:t>
            </a:r>
            <a:r>
              <a:rPr lang="en-US" dirty="0" smtClean="0"/>
              <a:t>Spin and Pivot</a:t>
            </a:r>
            <a:endParaRPr lang="en-US" dirty="0"/>
          </a:p>
        </p:txBody>
      </p:sp>
      <p:pic>
        <p:nvPicPr>
          <p:cNvPr id="4" name="Picture 3" descr="Screen Shot 2014-08-08 at 6.00.39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6390395" y="4820120"/>
            <a:ext cx="2209800" cy="150495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80577" y="4820120"/>
            <a:ext cx="5521968" cy="1657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Wait Block: </a:t>
            </a:r>
          </a:p>
          <a:p>
            <a:r>
              <a:rPr lang="en-US" dirty="0"/>
              <a:t>W</a:t>
            </a:r>
            <a:r>
              <a:rPr lang="en-US" dirty="0" smtClean="0"/>
              <a:t>ait for a sensor reading (touch, ultrasonic, color) or time</a:t>
            </a:r>
          </a:p>
          <a:p>
            <a:r>
              <a:rPr lang="en-US" dirty="0" smtClean="0"/>
              <a:t>Move until line, Move until touch</a:t>
            </a:r>
            <a:endParaRPr lang="en-US" dirty="0"/>
          </a:p>
        </p:txBody>
      </p:sp>
      <p:pic>
        <p:nvPicPr>
          <p:cNvPr id="8" name="Picture 7" descr="Screenshot 2014-08-07 00.20.2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545" y="1641118"/>
            <a:ext cx="2326209" cy="2376779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257118" y="1020095"/>
            <a:ext cx="3612316" cy="621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Port View: </a:t>
            </a:r>
            <a:r>
              <a:rPr lang="en-US" dirty="0" smtClean="0"/>
              <a:t>Sensor readings on the brick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87255" y="1900234"/>
            <a:ext cx="1299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Spin (used in tight spaces)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66783" y="3490454"/>
            <a:ext cx="1299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Pivot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140461" y="3232191"/>
            <a:ext cx="1386064" cy="1149437"/>
            <a:chOff x="892871" y="1599143"/>
            <a:chExt cx="1386064" cy="1464787"/>
          </a:xfrm>
        </p:grpSpPr>
        <p:grpSp>
          <p:nvGrpSpPr>
            <p:cNvPr id="14" name="Group 13"/>
            <p:cNvGrpSpPr/>
            <p:nvPr/>
          </p:nvGrpSpPr>
          <p:grpSpPr>
            <a:xfrm>
              <a:off x="892871" y="1599143"/>
              <a:ext cx="1199001" cy="1464787"/>
              <a:chOff x="6507213" y="1291726"/>
              <a:chExt cx="1199001" cy="1464787"/>
            </a:xfrm>
          </p:grpSpPr>
          <p:grpSp>
            <p:nvGrpSpPr>
              <p:cNvPr id="16" name="Group 15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19" name="Rounded Rectangle 18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ounded Rectangle 19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22" name="Oval 21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7216809" y="1291726"/>
                <a:ext cx="465620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15" name="Curved Connector 14"/>
            <p:cNvCxnSpPr/>
            <p:nvPr/>
          </p:nvCxnSpPr>
          <p:spPr>
            <a:xfrm>
              <a:off x="1930037" y="1876829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973914" y="1667667"/>
            <a:ext cx="1485589" cy="1155897"/>
            <a:chOff x="648829" y="4735413"/>
            <a:chExt cx="1485589" cy="1444755"/>
          </a:xfrm>
        </p:grpSpPr>
        <p:grpSp>
          <p:nvGrpSpPr>
            <p:cNvPr id="24" name="Group 23"/>
            <p:cNvGrpSpPr/>
            <p:nvPr/>
          </p:nvGrpSpPr>
          <p:grpSpPr>
            <a:xfrm>
              <a:off x="809518" y="4735413"/>
              <a:ext cx="1199001" cy="1444755"/>
              <a:chOff x="6507213" y="1311758"/>
              <a:chExt cx="1199001" cy="1444755"/>
            </a:xfrm>
          </p:grpSpPr>
          <p:grpSp>
            <p:nvGrpSpPr>
              <p:cNvPr id="27" name="Group 26"/>
              <p:cNvGrpSpPr/>
              <p:nvPr/>
            </p:nvGrpSpPr>
            <p:grpSpPr>
              <a:xfrm rot="5400000">
                <a:off x="6518630" y="1512901"/>
                <a:ext cx="1141996" cy="1164830"/>
                <a:chOff x="6310708" y="2223671"/>
                <a:chExt cx="809489" cy="898563"/>
              </a:xfrm>
            </p:grpSpPr>
            <p:sp>
              <p:nvSpPr>
                <p:cNvPr id="30" name="Rounded Rectangle 29"/>
                <p:cNvSpPr/>
                <p:nvPr/>
              </p:nvSpPr>
              <p:spPr>
                <a:xfrm>
                  <a:off x="6451830" y="2223671"/>
                  <a:ext cx="519438" cy="898563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Rounded Rectangle 30"/>
                <p:cNvSpPr/>
                <p:nvPr/>
              </p:nvSpPr>
              <p:spPr>
                <a:xfrm>
                  <a:off x="6979076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2" name="Rounded Rectangle 31"/>
                <p:cNvSpPr/>
                <p:nvPr/>
              </p:nvSpPr>
              <p:spPr>
                <a:xfrm>
                  <a:off x="6310708" y="2525434"/>
                  <a:ext cx="141121" cy="295036"/>
                </a:xfrm>
                <a:prstGeom prst="roundRect">
                  <a:avLst/>
                </a:prstGeom>
                <a:ln>
                  <a:solidFill>
                    <a:srgbClr val="000000"/>
                  </a:solidFill>
                </a:ln>
                <a:effectLst/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effectLst/>
                  </a:endParaRPr>
                </a:p>
              </p:txBody>
            </p:sp>
            <p:sp>
              <p:nvSpPr>
                <p:cNvPr id="33" name="Oval 32"/>
                <p:cNvSpPr>
                  <a:spLocks noChangeAspect="1"/>
                </p:cNvSpPr>
                <p:nvPr/>
              </p:nvSpPr>
              <p:spPr>
                <a:xfrm>
                  <a:off x="6621904" y="2247641"/>
                  <a:ext cx="179290" cy="166284"/>
                </a:xfrm>
                <a:prstGeom prst="ellipse">
                  <a:avLst/>
                </a:prstGeom>
                <a:solidFill>
                  <a:srgbClr val="FF0000"/>
                </a:solidFill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8" name="TextBox 27"/>
              <p:cNvSpPr txBox="1"/>
              <p:nvPr/>
            </p:nvSpPr>
            <p:spPr>
              <a:xfrm>
                <a:off x="7216809" y="1311758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240594" y="2387181"/>
                <a:ext cx="4656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</p:grpSp>
        <p:cxnSp>
          <p:nvCxnSpPr>
            <p:cNvPr id="25" name="Curved Connector 24"/>
            <p:cNvCxnSpPr/>
            <p:nvPr/>
          </p:nvCxnSpPr>
          <p:spPr>
            <a:xfrm>
              <a:off x="1785520" y="4980768"/>
              <a:ext cx="348898" cy="393929"/>
            </a:xfrm>
            <a:prstGeom prst="curvedConnector2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/>
            <p:nvPr/>
          </p:nvCxnSpPr>
          <p:spPr>
            <a:xfrm rot="16200000" flipV="1">
              <a:off x="643486" y="5573839"/>
              <a:ext cx="438638" cy="427951"/>
            </a:xfrm>
            <a:prstGeom prst="curvedConnector3">
              <a:avLst>
                <a:gd name="adj1" fmla="val 2789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7610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06070"/>
            <a:ext cx="8245475" cy="1371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SECTION </a:t>
            </a:r>
            <a:r>
              <a:rPr lang="en-US" dirty="0"/>
              <a:t>9</a:t>
            </a:r>
            <a:r>
              <a:rPr lang="en-US" dirty="0" smtClean="0"/>
              <a:t>: </a:t>
            </a:r>
            <a:r>
              <a:rPr lang="en-US" dirty="0" smtClean="0"/>
              <a:t>FINAL CHALLENGE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Droids Robotics, 2014, v.1.1 (Last edit: 9/22/2014)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5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6117</TotalTime>
  <Words>540</Words>
  <Application>Microsoft Macintosh PowerPoint</Application>
  <PresentationFormat>On-screen Show (4:3)</PresentationFormat>
  <Paragraphs>61</Paragraphs>
  <Slides>11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Essential</vt:lpstr>
      <vt:lpstr>BEGINNER EV3 PROGRAMMING Lesson 4</vt:lpstr>
      <vt:lpstr>SECTION 8: ULTRASONIC</vt:lpstr>
      <vt:lpstr>Move for ultrasonic</vt:lpstr>
      <vt:lpstr>Challenge 1 solution:</vt:lpstr>
      <vt:lpstr>Challenge 2: Dog Follower</vt:lpstr>
      <vt:lpstr>Challenge 2 solution:</vt:lpstr>
      <vt:lpstr>Better Dog follower:</vt:lpstr>
      <vt:lpstr>REVIEW</vt:lpstr>
      <vt:lpstr>SECTION 9: FINAL CHALLENGE</vt:lpstr>
      <vt:lpstr>FINAL MAZE CHALLENGE</vt:lpstr>
      <vt:lpstr>CREDITS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194</cp:revision>
  <dcterms:created xsi:type="dcterms:W3CDTF">2014-08-07T02:19:13Z</dcterms:created>
  <dcterms:modified xsi:type="dcterms:W3CDTF">2014-10-16T00:02:15Z</dcterms:modified>
</cp:coreProperties>
</file>