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347" r:id="rId2"/>
    <p:sldId id="357" r:id="rId3"/>
    <p:sldId id="362" r:id="rId4"/>
    <p:sldId id="359" r:id="rId5"/>
    <p:sldId id="361" r:id="rId6"/>
    <p:sldId id="363" r:id="rId7"/>
    <p:sldId id="354" r:id="rId8"/>
    <p:sldId id="355" r:id="rId9"/>
    <p:sldId id="356" r:id="rId10"/>
    <p:sldId id="360" r:id="rId11"/>
    <p:sldId id="358" r:id="rId12"/>
    <p:sldId id="35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17" d="100"/>
          <a:sy n="117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10/25/14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F2EC-7C5F-E845-AA84-54BAC27D17A4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DF22-E2E9-494F-AC0B-EC80FB63B248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0850-96A1-8044-94B5-7CC3425D9070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DD3C-B365-B248-8C80-B8A3B5D44320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7B-2F09-8A4A-BAED-F1BE7CAFD87A}" type="datetime1">
              <a:rPr lang="en-US" smtClean="0"/>
              <a:t>10/25/14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6371-7849-0F4D-B196-FDFBD25D51EA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CAC4-AEFE-3748-BA27-9FD5E20AC495}" type="datetime1">
              <a:rPr lang="en-US" smtClean="0"/>
              <a:t>10/25/14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E806-D2BF-8D4C-943D-2945CED5D48E}" type="datetime1">
              <a:rPr lang="en-US" smtClean="0"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9C98-BA60-B74D-AA11-62AEF653131E}" type="datetime1">
              <a:rPr lang="en-US" smtClean="0"/>
              <a:t>10/25/14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A9D0-0653-6E4F-A6F2-B2B0A778134F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306F-EC6A-1247-864B-4E1DB530F381}" type="datetime1">
              <a:rPr lang="en-US" smtClean="0"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EF29357-B41B-9D48-8269-4EEBE3DDF343}" type="datetime1">
              <a:rPr lang="en-US" smtClean="0"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2875"/>
            <a:ext cx="4943061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@droidsrobotic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microsoft.com/office/2007/relationships/media" Target="../media/media3.MOV"/><Relationship Id="rId6" Type="http://schemas.openxmlformats.org/officeDocument/2006/relationships/video" Target="../media/media3.MOV"/><Relationship Id="rId7" Type="http://schemas.microsoft.com/office/2007/relationships/media" Target="../media/media4.MOV"/><Relationship Id="rId8" Type="http://schemas.openxmlformats.org/officeDocument/2006/relationships/video" Target="../media/media4.MOV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microsoft.com/office/2007/relationships/media" Target="../media/media5.MOV"/><Relationship Id="rId2" Type="http://schemas.openxmlformats.org/officeDocument/2006/relationships/video" Target="../media/media5.MOV"/><Relationship Id="rId3" Type="http://schemas.microsoft.com/office/2007/relationships/media" Target="../media/media6.MOV"/><Relationship Id="rId4" Type="http://schemas.openxmlformats.org/officeDocument/2006/relationships/video" Target="../media/media6.MOV"/><Relationship Id="rId5" Type="http://schemas.microsoft.com/office/2007/relationships/media" Target="../media/media7.MOV"/><Relationship Id="rId6" Type="http://schemas.openxmlformats.org/officeDocument/2006/relationships/video" Target="../media/media7.MOV"/><Relationship Id="rId7" Type="http://schemas.microsoft.com/office/2007/relationships/media" Target="../media/media8.MOV"/><Relationship Id="rId8" Type="http://schemas.openxmlformats.org/officeDocument/2006/relationships/video" Target="../media/media8.MOV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96" y="228600"/>
            <a:ext cx="8599837" cy="4571999"/>
          </a:xfrm>
        </p:spPr>
        <p:txBody>
          <a:bodyPr/>
          <a:lstStyle/>
          <a:p>
            <a:r>
              <a:rPr lang="en-US" sz="5400" dirty="0" smtClean="0"/>
              <a:t>Advanced Ev3 </a:t>
            </a:r>
            <a:r>
              <a:rPr lang="en-US" sz="5400" smtClean="0"/>
              <a:t>programming LESSON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800" dirty="0" smtClean="0">
                <a:solidFill>
                  <a:srgbClr val="0000FF"/>
                </a:solidFill>
              </a:rPr>
              <a:t>Line Following: Basic to Proportional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21" y="5032513"/>
            <a:ext cx="6858000" cy="914400"/>
          </a:xfrm>
        </p:spPr>
        <p:txBody>
          <a:bodyPr/>
          <a:lstStyle/>
          <a:p>
            <a:r>
              <a:rPr lang="en-US" dirty="0" smtClean="0"/>
              <a:t>By Droids Robotics</a:t>
            </a:r>
          </a:p>
          <a:p>
            <a:r>
              <a:rPr lang="en-US" dirty="0" smtClean="0"/>
              <a:t>UPDATED 10/18/2014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925554" cy="283845"/>
          </a:xfrm>
        </p:spPr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5" name="Picture 4" descr="Droidslog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55" y="228600"/>
            <a:ext cx="2061923" cy="20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0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9184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PROPORTIONAL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3" name="Picture 2" descr="Screen Shot 2014-10-18 at 4.44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16"/>
            <a:ext cx="8840497" cy="4442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1339" y="5514094"/>
            <a:ext cx="3772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Updated: 10/17/2014.  Code fixed to match comments.  EV3 file updated.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7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97630"/>
          </a:xfrm>
        </p:spPr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12687"/>
            <a:ext cx="8245474" cy="4373563"/>
          </a:xfrm>
        </p:spPr>
        <p:txBody>
          <a:bodyPr/>
          <a:lstStyle/>
          <a:p>
            <a:r>
              <a:rPr lang="en-US" dirty="0" smtClean="0"/>
              <a:t>You will get better results </a:t>
            </a:r>
          </a:p>
          <a:p>
            <a:r>
              <a:rPr lang="en-US" dirty="0" smtClean="0"/>
              <a:t>….if your color sensors are closer to the ground</a:t>
            </a:r>
          </a:p>
          <a:p>
            <a:r>
              <a:rPr lang="en-US" dirty="0" smtClean="0"/>
              <a:t>….if you shield your color sensors</a:t>
            </a:r>
          </a:p>
          <a:p>
            <a:r>
              <a:rPr lang="en-US" dirty="0" smtClean="0"/>
              <a:t>….remember to calibrate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3865"/>
            <a:ext cx="8245474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These slides and the corresponding EV3 project files were made by Sanjay Seshan and Arvind Seshan from FLL Team: Not the Droids You Are Looking For.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They are free to use and distribute. Please just give credit to the team and send a thank you note if you can.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You can reach the Droids at: </a:t>
            </a:r>
            <a:r>
              <a:rPr lang="en-US" b="0" dirty="0">
                <a:hlinkClick r:id="rId2"/>
              </a:rPr>
              <a:t>team@droidsrobotics.org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Calculator for converting CM/IN into degrees: www.ev3lessons.com/</a:t>
            </a:r>
            <a:r>
              <a:rPr lang="en-US" b="0" dirty="0" err="1"/>
              <a:t>resources.html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/>
              <a:t>More lessons: www.ev3lessons.com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8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85369"/>
          </a:xfrm>
        </p:spPr>
        <p:txBody>
          <a:bodyPr/>
          <a:lstStyle/>
          <a:p>
            <a:r>
              <a:rPr lang="en-US" dirty="0" smtClean="0"/>
              <a:t>Line Following IS VALUABLE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088"/>
            <a:ext cx="3971235" cy="5088076"/>
          </a:xfrm>
        </p:spPr>
        <p:txBody>
          <a:bodyPr/>
          <a:lstStyle/>
          <a:p>
            <a:r>
              <a:rPr lang="en-US" dirty="0" smtClean="0"/>
              <a:t>Many FLL Mats are covered with lines</a:t>
            </a:r>
          </a:p>
          <a:p>
            <a:r>
              <a:rPr lang="en-US" dirty="0" smtClean="0"/>
              <a:t>You can use these lines to navigate to mission models</a:t>
            </a:r>
          </a:p>
          <a:p>
            <a:r>
              <a:rPr lang="en-US" dirty="0" smtClean="0"/>
              <a:t>Having a good line follower program can really help your team</a:t>
            </a:r>
          </a:p>
          <a:p>
            <a:r>
              <a:rPr lang="en-US" dirty="0" smtClean="0"/>
              <a:t>We present 4 line followers in this lesson that would work for beginner through advanced teams.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5496497" cy="283845"/>
          </a:xfrm>
        </p:spPr>
        <p:txBody>
          <a:bodyPr/>
          <a:lstStyle/>
          <a:p>
            <a:r>
              <a:rPr lang="en-US" dirty="0" smtClean="0"/>
              <a:t>© 2014, Droids Robotics, v. 1.0, </a:t>
            </a:r>
            <a:r>
              <a:rPr lang="en-US" dirty="0" err="1" smtClean="0"/>
              <a:t>www.droidsrobotics.org</a:t>
            </a:r>
            <a:r>
              <a:rPr lang="en-US" dirty="0" smtClean="0"/>
              <a:t>, </a:t>
            </a:r>
            <a:r>
              <a:rPr lang="en-US" dirty="0" err="1" smtClean="0"/>
              <a:t>team@droidsrobotics.org</a:t>
            </a:r>
            <a:endParaRPr lang="en-US" dirty="0"/>
          </a:p>
        </p:txBody>
      </p:sp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39" y="1152421"/>
            <a:ext cx="4025900" cy="20193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13279" r="4223" b="14970"/>
          <a:stretch/>
        </p:blipFill>
        <p:spPr>
          <a:xfrm>
            <a:off x="4809818" y="3610724"/>
            <a:ext cx="3811261" cy="20192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42696" y="1837865"/>
            <a:ext cx="802154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3963" y="1592901"/>
            <a:ext cx="346560" cy="109834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15449" y="2484990"/>
            <a:ext cx="1836996" cy="12970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12862" y="4103705"/>
            <a:ext cx="458801" cy="78201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217201">
            <a:off x="7160246" y="4809728"/>
            <a:ext cx="762482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143548">
            <a:off x="7043809" y="3997144"/>
            <a:ext cx="878367" cy="27849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4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PROGRAM WORKS BEST FOR WHICH LINE?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72610" y="1451833"/>
            <a:ext cx="4230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Smooth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Almost the same as simple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Turns are less sharp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Has trouble on sharp curves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Good for rookie teams </a:t>
            </a:r>
            <a:r>
              <a:rPr lang="en-US" dirty="0">
                <a:sym typeface="Wingdings"/>
              </a:rPr>
              <a:t> need to know loops and switches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8" y="1451833"/>
            <a:ext cx="368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Simple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 basic line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Wiggles a lot due to sharp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Good for rookie teams </a:t>
            </a:r>
            <a:r>
              <a:rPr lang="en-US" dirty="0" smtClean="0">
                <a:sym typeface="Wingdings"/>
              </a:rPr>
              <a:t> need to know loops and switches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72610" y="3282737"/>
            <a:ext cx="4230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Proportional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Uses the “P” in PID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Makes proportional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Works well on both straight and curved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Good for intermediate to advanced teams </a:t>
            </a:r>
            <a:r>
              <a:rPr lang="en-US" dirty="0" smtClean="0">
                <a:sym typeface="Wingdings"/>
              </a:rPr>
              <a:t> need to know math blocks and data wires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8" y="3282737"/>
            <a:ext cx="36841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3-Stage Follower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Best for straight 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Droids do not recommend this.  Just learn the proportional line follower.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Need to know nested switches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8893" y="5584686"/>
            <a:ext cx="730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Watch the videos on the next 2 slides to see the programs in action.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081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Line: Watch Videos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0261" y="1017117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 Line Follower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8100" y="947891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Line Follower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00261" y="3640856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Proportional Follower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8100" y="3643155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3-Stage Follower</a:t>
            </a:r>
            <a:endParaRPr lang="en-US" dirty="0"/>
          </a:p>
        </p:txBody>
      </p:sp>
      <p:pic>
        <p:nvPicPr>
          <p:cNvPr id="15" name="IMG_014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640132" y="577622"/>
            <a:ext cx="2207352" cy="3917733"/>
          </a:xfrm>
          <a:prstGeom prst="rect">
            <a:avLst/>
          </a:prstGeom>
        </p:spPr>
      </p:pic>
      <p:pic>
        <p:nvPicPr>
          <p:cNvPr id="16" name="IMG_0149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493834" y="555344"/>
            <a:ext cx="2202694" cy="3909465"/>
          </a:xfrm>
          <a:prstGeom prst="rect">
            <a:avLst/>
          </a:prstGeom>
        </p:spPr>
      </p:pic>
      <p:pic>
        <p:nvPicPr>
          <p:cNvPr id="17" name="IMG_0138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6200000">
            <a:off x="5640132" y="3150158"/>
            <a:ext cx="2207353" cy="3917733"/>
          </a:xfrm>
          <a:prstGeom prst="rect">
            <a:avLst/>
          </a:prstGeom>
        </p:spPr>
      </p:pic>
      <p:pic>
        <p:nvPicPr>
          <p:cNvPr id="18" name="IMG_0143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485534" y="3150562"/>
            <a:ext cx="2224737" cy="39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6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9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36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192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Line: Watch Videos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4248" y="87316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 Line Follower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2087" y="873168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Line Follower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2504" y="3682376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Proportional Follower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689" y="3682376"/>
            <a:ext cx="28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3-Stage Follower</a:t>
            </a:r>
            <a:endParaRPr lang="en-US" dirty="0"/>
          </a:p>
        </p:txBody>
      </p:sp>
      <p:pic>
        <p:nvPicPr>
          <p:cNvPr id="3" name="IMG_013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rot="16200000">
            <a:off x="5686096" y="3249935"/>
            <a:ext cx="2177097" cy="3864034"/>
          </a:xfrm>
          <a:prstGeom prst="rect">
            <a:avLst/>
          </a:prstGeom>
        </p:spPr>
      </p:pic>
      <p:pic>
        <p:nvPicPr>
          <p:cNvPr id="5" name="IMG_0145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6200000">
            <a:off x="1318955" y="3235636"/>
            <a:ext cx="2214004" cy="3929539"/>
          </a:xfrm>
          <a:prstGeom prst="rect">
            <a:avLst/>
          </a:prstGeom>
        </p:spPr>
      </p:pic>
      <p:pic>
        <p:nvPicPr>
          <p:cNvPr id="6" name="IMG_0147.MOV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72815" y="1338849"/>
            <a:ext cx="3929859" cy="2214005"/>
          </a:xfrm>
          <a:prstGeom prst="rect">
            <a:avLst/>
          </a:prstGeom>
        </p:spPr>
      </p:pic>
      <p:pic>
        <p:nvPicPr>
          <p:cNvPr id="7" name="IMG_0150.MOV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 rot="16200000">
            <a:off x="1314967" y="481084"/>
            <a:ext cx="2214002" cy="39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9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3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2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RUN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45474" cy="4373563"/>
          </a:xfrm>
        </p:spPr>
        <p:txBody>
          <a:bodyPr/>
          <a:lstStyle/>
          <a:p>
            <a:r>
              <a:rPr lang="en-US" dirty="0" smtClean="0"/>
              <a:t>CALIBRATE:</a:t>
            </a:r>
          </a:p>
          <a:p>
            <a:r>
              <a:rPr lang="en-US" dirty="0"/>
              <a:t>	</a:t>
            </a:r>
            <a:r>
              <a:rPr lang="en-US" dirty="0" smtClean="0"/>
              <a:t>The programs use the EV3 Color Sensor in Light Sensor mode</a:t>
            </a:r>
          </a:p>
          <a:p>
            <a:r>
              <a:rPr lang="en-US" dirty="0" smtClean="0"/>
              <a:t>	You will have to calibrate your sensors.</a:t>
            </a:r>
          </a:p>
          <a:p>
            <a:r>
              <a:rPr lang="en-US" dirty="0" smtClean="0"/>
              <a:t>	Please refer to Calibration Lesson – Advanced Lesson #4</a:t>
            </a:r>
          </a:p>
          <a:p>
            <a:r>
              <a:rPr lang="en-US" dirty="0" smtClean="0"/>
              <a:t>PORTS: </a:t>
            </a:r>
          </a:p>
          <a:p>
            <a:r>
              <a:rPr lang="en-US" dirty="0"/>
              <a:t>	T</a:t>
            </a:r>
            <a:r>
              <a:rPr lang="en-US" dirty="0" smtClean="0"/>
              <a:t>he Color Sensor is connected to Port 3.  </a:t>
            </a:r>
          </a:p>
          <a:p>
            <a:r>
              <a:rPr lang="en-US" dirty="0"/>
              <a:t>	</a:t>
            </a:r>
            <a:r>
              <a:rPr lang="en-US" dirty="0" smtClean="0"/>
              <a:t>Please change this for your robot. </a:t>
            </a:r>
          </a:p>
          <a:p>
            <a:r>
              <a:rPr lang="en-US" dirty="0" smtClean="0"/>
              <a:t>WHICH SIDE OF THE LINE:</a:t>
            </a:r>
          </a:p>
          <a:p>
            <a:r>
              <a:rPr lang="en-US" dirty="0"/>
              <a:t>	</a:t>
            </a:r>
            <a:r>
              <a:rPr lang="en-US" dirty="0" smtClean="0"/>
              <a:t>Please take note of which side of the line the code is written for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6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9" name="Picture 8" descr="Screen Shot 2014-10-05 at 9.4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" y="960497"/>
            <a:ext cx="8686801" cy="51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7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72153"/>
          </a:xfrm>
        </p:spPr>
        <p:txBody>
          <a:bodyPr/>
          <a:lstStyle/>
          <a:p>
            <a:r>
              <a:rPr lang="en-US" dirty="0" smtClean="0"/>
              <a:t>SMOOTH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6" name="Picture 5" descr="Screen Shot 2014-10-05 at 9.4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375"/>
            <a:ext cx="9144000" cy="53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918498"/>
          </a:xfrm>
        </p:spPr>
        <p:txBody>
          <a:bodyPr>
            <a:normAutofit/>
          </a:bodyPr>
          <a:lstStyle/>
          <a:p>
            <a:r>
              <a:rPr lang="en-US" dirty="0" smtClean="0"/>
              <a:t>3-STAGE Line Follower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Droids Robotics, v. 1.0, www.droidsrobotics.org, team@droidsrobotics.org</a:t>
            </a:r>
            <a:endParaRPr lang="en-US"/>
          </a:p>
        </p:txBody>
      </p:sp>
      <p:pic>
        <p:nvPicPr>
          <p:cNvPr id="5" name="Picture 4" descr="Screen Shot 2014-10-05 at 9.4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" y="987095"/>
            <a:ext cx="8416713" cy="53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5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7406</TotalTime>
  <Words>562</Words>
  <Application>Microsoft Macintosh PowerPoint</Application>
  <PresentationFormat>On-screen Show (4:3)</PresentationFormat>
  <Paragraphs>76</Paragraphs>
  <Slides>12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Advanced Ev3 programming LESSON   Line Following: Basic to Proportional</vt:lpstr>
      <vt:lpstr>Line Following IS VALUABLE</vt:lpstr>
      <vt:lpstr>WHICH PROGRAM WORKS BEST FOR WHICH LINE?</vt:lpstr>
      <vt:lpstr>Curved Line: Watch Videos</vt:lpstr>
      <vt:lpstr>Straight Line: Watch Videos</vt:lpstr>
      <vt:lpstr>BEFORE YOU RUN THE CODE</vt:lpstr>
      <vt:lpstr>SIMPLE LINE FOLLOWER</vt:lpstr>
      <vt:lpstr>SMOOTH LINE FOLLOWER</vt:lpstr>
      <vt:lpstr>3-STAGE Line Follower</vt:lpstr>
      <vt:lpstr>PROPORTIONAL LINE FOLLOWER</vt:lpstr>
      <vt:lpstr>TIPS</vt:lpstr>
      <vt:lpstr>CREDITS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205</cp:revision>
  <dcterms:created xsi:type="dcterms:W3CDTF">2014-08-07T02:19:13Z</dcterms:created>
  <dcterms:modified xsi:type="dcterms:W3CDTF">2014-10-25T17:52:24Z</dcterms:modified>
</cp:coreProperties>
</file>