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6" r:id="rId1"/>
  </p:sldMasterIdLst>
  <p:notesMasterIdLst>
    <p:notesMasterId r:id="rId11"/>
  </p:notesMasterIdLst>
  <p:handoutMasterIdLst>
    <p:handoutMasterId r:id="rId12"/>
  </p:handoutMasterIdLst>
  <p:sldIdLst>
    <p:sldId id="256" r:id="rId2"/>
    <p:sldId id="265" r:id="rId3"/>
    <p:sldId id="257" r:id="rId4"/>
    <p:sldId id="259" r:id="rId5"/>
    <p:sldId id="262" r:id="rId6"/>
    <p:sldId id="264" r:id="rId7"/>
    <p:sldId id="260" r:id="rId8"/>
    <p:sldId id="261"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7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82370-57FF-8340-9396-6958C2AFC724}" type="datetimeFigureOut">
              <a:rPr lang="en-US" smtClean="0"/>
              <a:t>11/29/14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7D401E-695D-0D47-8EFD-7F3F0BC4F9AE}" type="slidenum">
              <a:rPr lang="en-US" smtClean="0"/>
              <a:t>‹#›</a:t>
            </a:fld>
            <a:endParaRPr lang="en-US"/>
          </a:p>
        </p:txBody>
      </p:sp>
    </p:spTree>
    <p:extLst>
      <p:ext uri="{BB962C8B-B14F-4D97-AF65-F5344CB8AC3E}">
        <p14:creationId xmlns:p14="http://schemas.microsoft.com/office/powerpoint/2010/main" val="2759495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FB754-BC0C-E740-A4D0-339C7B896ED6}" type="datetimeFigureOut">
              <a:rPr lang="en-US" smtClean="0"/>
              <a:t>11/29/14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D410E-3DB6-6A48-A2F2-4B9B505C33DF}" type="slidenum">
              <a:rPr lang="en-US" smtClean="0"/>
              <a:t>‹#›</a:t>
            </a:fld>
            <a:endParaRPr lang="en-US"/>
          </a:p>
        </p:txBody>
      </p:sp>
    </p:spTree>
    <p:extLst>
      <p:ext uri="{BB962C8B-B14F-4D97-AF65-F5344CB8AC3E}">
        <p14:creationId xmlns:p14="http://schemas.microsoft.com/office/powerpoint/2010/main" val="27832277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E235DF-A897-1A43-95F4-96585B966608}" type="datetime1">
              <a:rPr lang="en-US" smtClean="0"/>
              <a:t>11/29/14</a:t>
            </a:fld>
            <a:endParaRPr lang="en-US"/>
          </a:p>
        </p:txBody>
      </p:sp>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7" name="Rectangle 6"/>
          <p:cNvSpPr/>
          <p:nvPr/>
        </p:nvSpPr>
        <p:spPr>
          <a:xfrm>
            <a:off x="284163" y="167100"/>
            <a:ext cx="8574087" cy="411110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79277" y="4278511"/>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37788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382164"/>
            <a:ext cx="7808976" cy="3829451"/>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21340" y="4767728"/>
            <a:ext cx="8091387" cy="1188847"/>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42A8F-E8AD-FD42-86A3-9497E4761B94}" type="datetime1">
              <a:rPr lang="en-US" smtClean="0"/>
              <a:t>11/29/14</a:t>
            </a:fld>
            <a:endParaRPr lang="en-US"/>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D405A-01A9-134C-AE93-DAE17808DCBA}" type="datetime1">
              <a:rPr lang="en-US" smtClean="0"/>
              <a:t>11/29/14</a:t>
            </a:fld>
            <a:endParaRPr lang="en-US"/>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7" name="Slide Number Placeholder 6"/>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B0CF3-8AA7-6547-9127-C758DDDD27F1}" type="datetime1">
              <a:rPr lang="en-US" smtClean="0"/>
              <a:t>11/29/14</a:t>
            </a:fld>
            <a:endParaRPr lang="en-US"/>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7" name="Slide Number Placeholder 6"/>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B1DA1D3-E72D-404B-BFD5-EA4A5C4D83CE}" type="datetime1">
              <a:rPr lang="en-US" smtClean="0"/>
              <a:t>11/29/14</a:t>
            </a:fld>
            <a:endParaRPr lang="en-US"/>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7" name="Slide Number Placeholder 6"/>
          <p:cNvSpPr>
            <a:spLocks noGrp="1"/>
          </p:cNvSpPr>
          <p:nvPr>
            <p:ph type="sldNum" sz="quarter" idx="12"/>
          </p:nvPr>
        </p:nvSpPr>
        <p:spPr/>
        <p:txBody>
          <a:bodyPr/>
          <a:lstStyle/>
          <a:p>
            <a:fld id="{A7B97FC3-D461-DE49-B915-807BF03C4361}"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91B48-8A99-9A41-8676-4AAC39DC07E7}" type="datetime1">
              <a:rPr lang="en-US" smtClean="0"/>
              <a:t>11/29/14</a:t>
            </a:fld>
            <a:endParaRPr lang="en-US"/>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7" name="Slide Number Placeholder 6"/>
          <p:cNvSpPr>
            <a:spLocks noGrp="1"/>
          </p:cNvSpPr>
          <p:nvPr>
            <p:ph type="sldNum" sz="quarter" idx="12"/>
          </p:nvPr>
        </p:nvSpPr>
        <p:spPr/>
        <p:txBody>
          <a:bodyPr/>
          <a:lstStyle/>
          <a:p>
            <a:fld id="{A7B97FC3-D461-DE49-B915-807BF03C4361}"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52A4FA-9029-5C43-8BDB-F35BA6F9CEC1}" type="datetime1">
              <a:rPr lang="en-US" smtClean="0"/>
              <a:t>11/29/14</a:t>
            </a:fld>
            <a:endParaRPr lang="en-US"/>
          </a:p>
        </p:txBody>
      </p:sp>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FFAE20-37D2-8541-9040-784DD54D79FD}" type="datetime1">
              <a:rPr lang="en-US" smtClean="0"/>
              <a:t>11/29/14</a:t>
            </a:fld>
            <a:endParaRPr lang="en-US"/>
          </a:p>
        </p:txBody>
      </p:sp>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12"/>
          </p:nvPr>
        </p:nvSpPr>
        <p:spPr/>
        <p:txBody>
          <a:bodyPr/>
          <a:lstStyle/>
          <a:p>
            <a:fld id="{A7B97FC3-D461-DE49-B915-807BF03C4361}"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284163" y="167347"/>
            <a:ext cx="8574087" cy="1410500"/>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BFC76B-352A-8547-BCB8-436518E0FD4B}" type="datetime1">
              <a:rPr lang="en-US" smtClean="0"/>
              <a:t>11/29/14</a:t>
            </a:fld>
            <a:endParaRPr lang="en-US"/>
          </a:p>
        </p:txBody>
      </p:sp>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17745249-D819-2F49-A6E0-2D63055B54C4}" type="datetime1">
              <a:rPr lang="en-US" smtClean="0"/>
              <a:t>11/29/14</a:t>
            </a:fld>
            <a:endParaRPr lang="en-US"/>
          </a:p>
        </p:txBody>
      </p:sp>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12"/>
          </p:nvPr>
        </p:nvSpPr>
        <p:spPr/>
        <p:txBody>
          <a:bodyPr/>
          <a:lstStyle/>
          <a:p>
            <a:fld id="{A7B97FC3-D461-DE49-B915-807BF03C4361}"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16FD11BB-7251-CE4D-AC4E-A2E3AE1485F5}" type="datetime1">
              <a:rPr lang="en-US" smtClean="0"/>
              <a:t>11/29/14</a:t>
            </a:fld>
            <a:endParaRPr lang="en-US"/>
          </a:p>
        </p:txBody>
      </p:sp>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ED30E448-42A0-D44B-911B-ED737C8C5EAA}" type="datetime1">
              <a:rPr lang="en-US" smtClean="0"/>
              <a:t>11/29/14</a:t>
            </a:fld>
            <a:endParaRPr lang="en-US"/>
          </a:p>
        </p:txBody>
      </p:sp>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12"/>
          </p:nvPr>
        </p:nvSpPr>
        <p:spPr/>
        <p:txBody>
          <a:bodyPr/>
          <a:lstStyle/>
          <a:p>
            <a:fld id="{A7B97FC3-D461-DE49-B915-807BF03C4361}"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99C4E23-95FE-5D45-BD48-ED751DDBD22C}" type="datetime1">
              <a:rPr lang="en-US" smtClean="0"/>
              <a:t>11/29/14</a:t>
            </a:fld>
            <a:endParaRPr lang="en-US"/>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7" name="Slide Number Placeholder 6"/>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98E5452-C889-E749-B92E-9F1A4470F958}" type="datetime1">
              <a:rPr lang="en-US" smtClean="0"/>
              <a:t>11/29/14</a:t>
            </a:fld>
            <a:endParaRPr lang="en-US"/>
          </a:p>
        </p:txBody>
      </p:sp>
      <p:sp>
        <p:nvSpPr>
          <p:cNvPr id="8" name="Footer Placeholder 7"/>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9" name="Slide Number Placeholder 8"/>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DA6A3E-0E70-194E-B4EA-0CBAE118C2F0}" type="datetime1">
              <a:rPr lang="en-US" smtClean="0"/>
              <a:t>11/29/14</a:t>
            </a:fld>
            <a:endParaRPr lang="en-US"/>
          </a:p>
        </p:txBody>
      </p:sp>
      <p:sp>
        <p:nvSpPr>
          <p:cNvPr id="4" name="Footer Placeholder 3"/>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5" name="Slide Number Placeholder 4"/>
          <p:cNvSpPr>
            <a:spLocks noGrp="1"/>
          </p:cNvSpPr>
          <p:nvPr>
            <p:ph type="sldNum" sz="quarter" idx="12"/>
          </p:nvPr>
        </p:nvSpPr>
        <p:spPr/>
        <p:txBody>
          <a:bodyPr/>
          <a:lstStyle/>
          <a:p>
            <a:fld id="{A7B97FC3-D461-DE49-B915-807BF03C43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DE801-25C1-B84C-9A6D-A5E681661325}" type="datetime1">
              <a:rPr lang="en-US" smtClean="0"/>
              <a:t>11/29/14</a:t>
            </a:fld>
            <a:endParaRPr lang="en-US"/>
          </a:p>
        </p:txBody>
      </p:sp>
      <p:sp>
        <p:nvSpPr>
          <p:cNvPr id="3" name="Footer Placeholder 2"/>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
        <p:nvSpPr>
          <p:cNvPr id="4" name="Slide Number Placeholder 3"/>
          <p:cNvSpPr>
            <a:spLocks noGrp="1"/>
          </p:cNvSpPr>
          <p:nvPr>
            <p:ph type="sldNum" sz="quarter" idx="12"/>
          </p:nvPr>
        </p:nvSpPr>
        <p:spPr/>
        <p:txBody>
          <a:bodyPr/>
          <a:lstStyle/>
          <a:p>
            <a:fld id="{A7B97FC3-D461-DE49-B915-807BF03C4361}"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0B218C34-76AF-5B46-BE23-53239A570F6A}" type="datetime1">
              <a:rPr lang="en-US" smtClean="0"/>
              <a:t>11/29/14</a:t>
            </a:fld>
            <a:endParaRPr lang="en-US"/>
          </a:p>
        </p:txBody>
      </p:sp>
      <p:sp>
        <p:nvSpPr>
          <p:cNvPr id="5" name="Footer Placeholder 4"/>
          <p:cNvSpPr>
            <a:spLocks noGrp="1"/>
          </p:cNvSpPr>
          <p:nvPr>
            <p:ph type="ftr" sz="quarter" idx="3"/>
          </p:nvPr>
        </p:nvSpPr>
        <p:spPr>
          <a:xfrm>
            <a:off x="199698" y="6561400"/>
            <a:ext cx="6595238" cy="240757"/>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smtClean="0"/>
              <a:t>Droids Robotics Copyright © 2014 www.droidsrobotics.org, www.ev3lessons.com, Code by Gnome it Alls</a:t>
            </a:r>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A7B97FC3-D461-DE49-B915-807BF03C4361}" type="slidenum">
              <a:rPr lang="en-US" smtClean="0"/>
              <a:t>‹#›</a:t>
            </a:fld>
            <a:endParaRPr lang="en-US"/>
          </a:p>
        </p:txBody>
      </p:sp>
      <p:sp>
        <p:nvSpPr>
          <p:cNvPr id="2" name="Title Placeholder 1"/>
          <p:cNvSpPr>
            <a:spLocks noGrp="1"/>
          </p:cNvSpPr>
          <p:nvPr>
            <p:ph type="title"/>
          </p:nvPr>
        </p:nvSpPr>
        <p:spPr>
          <a:xfrm>
            <a:off x="284163" y="167347"/>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Lst>
  <p:hf sldNum="0" hd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v3lessons.com" TargetMode="Externa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1" y="449005"/>
            <a:ext cx="7808976" cy="3494044"/>
          </a:xfrm>
        </p:spPr>
        <p:txBody>
          <a:bodyPr/>
          <a:lstStyle/>
          <a:p>
            <a:r>
              <a:rPr lang="en-US" dirty="0" smtClean="0"/>
              <a:t>Advanced Programming Lesson: Another Way to Align on a Line: Iterative Approach</a:t>
            </a:r>
            <a:endParaRPr lang="en-US" dirty="0"/>
          </a:p>
        </p:txBody>
      </p:sp>
      <p:sp>
        <p:nvSpPr>
          <p:cNvPr id="3" name="Subtitle 2"/>
          <p:cNvSpPr>
            <a:spLocks noGrp="1"/>
          </p:cNvSpPr>
          <p:nvPr>
            <p:ph type="subTitle" idx="1"/>
          </p:nvPr>
        </p:nvSpPr>
        <p:spPr>
          <a:xfrm>
            <a:off x="2044095" y="4697362"/>
            <a:ext cx="6966857" cy="1188847"/>
          </a:xfrm>
        </p:spPr>
        <p:txBody>
          <a:bodyPr>
            <a:normAutofit lnSpcReduction="10000"/>
          </a:bodyPr>
          <a:lstStyle/>
          <a:p>
            <a:r>
              <a:rPr lang="en-US" sz="4000" dirty="0" smtClean="0">
                <a:solidFill>
                  <a:schemeClr val="tx1"/>
                </a:solidFill>
              </a:rPr>
              <a:t>By FLL Team, The Gnome it </a:t>
            </a:r>
            <a:r>
              <a:rPr lang="en-US" sz="4000" dirty="0" err="1" smtClean="0">
                <a:solidFill>
                  <a:schemeClr val="tx1"/>
                </a:solidFill>
              </a:rPr>
              <a:t>Alls</a:t>
            </a:r>
            <a:endParaRPr lang="en-US" sz="4000" dirty="0" smtClean="0">
              <a:solidFill>
                <a:schemeClr val="tx1"/>
              </a:solidFill>
            </a:endParaRPr>
          </a:p>
          <a:p>
            <a:r>
              <a:rPr lang="en-US" sz="4000" dirty="0" smtClean="0">
                <a:solidFill>
                  <a:schemeClr val="tx1"/>
                </a:solidFill>
              </a:rPr>
              <a:t>Wisconsin, USA</a:t>
            </a:r>
            <a:endParaRPr lang="en-US" sz="4000" dirty="0">
              <a:solidFill>
                <a:schemeClr val="tx1"/>
              </a:solidFill>
            </a:endParaRPr>
          </a:p>
        </p:txBody>
      </p:sp>
      <p:pic>
        <p:nvPicPr>
          <p:cNvPr id="4" name="Picture 3" descr="gnome_it_all_v4_large_whitebackground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98" y="4580819"/>
            <a:ext cx="1602846" cy="1602846"/>
          </a:xfrm>
          <a:prstGeom prst="rect">
            <a:avLst/>
          </a:prstGeom>
        </p:spPr>
      </p:pic>
      <p:pic>
        <p:nvPicPr>
          <p:cNvPr id="5" name="Picture 4" descr="88x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782" y="5759725"/>
            <a:ext cx="1117600" cy="393700"/>
          </a:xfrm>
          <a:prstGeom prst="rect">
            <a:avLst/>
          </a:prstGeom>
        </p:spPr>
      </p:pic>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dirty="0"/>
          </a:p>
        </p:txBody>
      </p:sp>
    </p:spTree>
    <p:extLst>
      <p:ext uri="{BB962C8B-B14F-4D97-AF65-F5344CB8AC3E}">
        <p14:creationId xmlns:p14="http://schemas.microsoft.com/office/powerpoint/2010/main" val="202296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a:xfrm>
            <a:off x="284163" y="2133600"/>
            <a:ext cx="8574087" cy="3992563"/>
          </a:xfrm>
        </p:spPr>
        <p:txBody>
          <a:bodyPr>
            <a:normAutofit lnSpcReduction="10000"/>
          </a:bodyPr>
          <a:lstStyle/>
          <a:p>
            <a:r>
              <a:rPr lang="en-US" dirty="0"/>
              <a:t>This lesson is a little bit more complicated than others on ev3lessons.com</a:t>
            </a:r>
            <a:r>
              <a:rPr lang="en-US" dirty="0" smtClean="0"/>
              <a:t>. We will try to simplify over time and add additional companion lessons to help understand the code.</a:t>
            </a:r>
          </a:p>
          <a:p>
            <a:r>
              <a:rPr lang="en-US" dirty="0" smtClean="0"/>
              <a:t>We are releasing the code as is because we felt it was useful for teams to see alternative methods for aligning and an example of how a team took a lesson and improved the technique presented.</a:t>
            </a:r>
          </a:p>
          <a:p>
            <a:r>
              <a:rPr lang="en-US" dirty="0" smtClean="0"/>
              <a:t>RLI means Reflected Light Intensity (Color Sensor Light mode)</a:t>
            </a:r>
          </a:p>
          <a:p>
            <a:r>
              <a:rPr lang="en-US" dirty="0" smtClean="0"/>
              <a:t>You will need two light sensors fairly spaced apart</a:t>
            </a:r>
          </a:p>
        </p:txBody>
      </p:sp>
      <p:sp>
        <p:nvSpPr>
          <p:cNvPr id="4" name="Footer Placeholder 3"/>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Tree>
    <p:extLst>
      <p:ext uri="{BB962C8B-B14F-4D97-AF65-F5344CB8AC3E}">
        <p14:creationId xmlns:p14="http://schemas.microsoft.com/office/powerpoint/2010/main" val="221444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Iterative Align Program</a:t>
            </a:r>
            <a:endParaRPr lang="en-US" dirty="0"/>
          </a:p>
        </p:txBody>
      </p:sp>
      <p:sp>
        <p:nvSpPr>
          <p:cNvPr id="3" name="Content Placeholder 2"/>
          <p:cNvSpPr>
            <a:spLocks noGrp="1"/>
          </p:cNvSpPr>
          <p:nvPr>
            <p:ph idx="1"/>
          </p:nvPr>
        </p:nvSpPr>
        <p:spPr>
          <a:xfrm>
            <a:off x="284163" y="2133600"/>
            <a:ext cx="8574087" cy="4412587"/>
          </a:xfrm>
        </p:spPr>
        <p:txBody>
          <a:bodyPr>
            <a:normAutofit fontScale="70000" lnSpcReduction="20000"/>
          </a:bodyPr>
          <a:lstStyle/>
          <a:p>
            <a:r>
              <a:rPr lang="en-US" dirty="0" smtClean="0"/>
              <a:t>Each </a:t>
            </a:r>
            <a:r>
              <a:rPr lang="en-US" dirty="0"/>
              <a:t>iteration is designed to be more precise than the last.  It does this by narrowing the range of reflected light intensity (RLI) it is looking for and decreasing the speed.  </a:t>
            </a:r>
            <a:endParaRPr lang="en-US" dirty="0" smtClean="0"/>
          </a:p>
          <a:p>
            <a:r>
              <a:rPr lang="en-US" dirty="0" smtClean="0"/>
              <a:t>For </a:t>
            </a:r>
            <a:r>
              <a:rPr lang="en-US" dirty="0"/>
              <a:t>example, the first time it looks for RLI 20 going forward and backs up .5 rotations.  It backs up .5 rotations in case the angle is too acute and it overshoots the line the first time.  The second time it looks for RLI 20 going forwards and greater than or equal to RLI 44 going backwards.  It repeats this loop five times, subtracting six from the RLI going backwards each time the loop runs.  It also decreases the speed after each loop.  </a:t>
            </a:r>
            <a:endParaRPr lang="en-US" dirty="0" smtClean="0"/>
          </a:p>
          <a:p>
            <a:r>
              <a:rPr lang="en-US" dirty="0" smtClean="0"/>
              <a:t>The </a:t>
            </a:r>
            <a:r>
              <a:rPr lang="en-US" dirty="0"/>
              <a:t>first time it divides by two, the second time it divides by three, and so on.  This all repeats until it is going a very small speed and goes forward looking for RLI 20 and comes backward for RLI 20.  It only runs the loop five times.  </a:t>
            </a:r>
            <a:endParaRPr lang="en-US" dirty="0" smtClean="0"/>
          </a:p>
          <a:p>
            <a:r>
              <a:rPr lang="en-US" b="1" dirty="0" smtClean="0"/>
              <a:t>Positives: </a:t>
            </a:r>
            <a:r>
              <a:rPr lang="en-US" dirty="0" smtClean="0"/>
              <a:t>This </a:t>
            </a:r>
            <a:r>
              <a:rPr lang="en-US" dirty="0"/>
              <a:t>program works for blue, black, and green lines.  This program works at a very acute angle to the line. </a:t>
            </a:r>
            <a:r>
              <a:rPr lang="en-US" dirty="0" smtClean="0"/>
              <a:t>It </a:t>
            </a:r>
            <a:r>
              <a:rPr lang="en-US" dirty="0"/>
              <a:t>always works and you can easily change the sensitivity of the RLI</a:t>
            </a:r>
            <a:r>
              <a:rPr lang="en-US" dirty="0" smtClean="0"/>
              <a:t>.</a:t>
            </a:r>
          </a:p>
          <a:p>
            <a:r>
              <a:rPr lang="en-US" b="1" dirty="0" smtClean="0"/>
              <a:t>Negatives: </a:t>
            </a:r>
            <a:r>
              <a:rPr lang="en-US" dirty="0"/>
              <a:t>A negative is that it is complicated to program and hard to understand. </a:t>
            </a:r>
            <a:endParaRPr lang="en-US" dirty="0" smtClean="0"/>
          </a:p>
        </p:txBody>
      </p:sp>
      <p:sp>
        <p:nvSpPr>
          <p:cNvPr id="4" name="Footer Placeholder 3"/>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Tree>
    <p:extLst>
      <p:ext uri="{BB962C8B-B14F-4D97-AF65-F5344CB8AC3E}">
        <p14:creationId xmlns:p14="http://schemas.microsoft.com/office/powerpoint/2010/main" val="117512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of Robot Aligning</a:t>
            </a:r>
            <a:endParaRPr lang="en-US" dirty="0"/>
          </a:p>
        </p:txBody>
      </p:sp>
      <p:pic>
        <p:nvPicPr>
          <p:cNvPr id="4" name="square2line_reflect.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l="23882" t="12518" r="18865"/>
          <a:stretch/>
        </p:blipFill>
        <p:spPr>
          <a:xfrm>
            <a:off x="284163" y="1920344"/>
            <a:ext cx="5011965" cy="430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551714" y="1944534"/>
            <a:ext cx="3096381" cy="1477328"/>
          </a:xfrm>
          <a:prstGeom prst="rect">
            <a:avLst/>
          </a:prstGeom>
          <a:noFill/>
        </p:spPr>
        <p:txBody>
          <a:bodyPr wrap="square" rtlCol="0">
            <a:spAutoFit/>
          </a:bodyPr>
          <a:lstStyle/>
          <a:p>
            <a:r>
              <a:rPr lang="en-US" dirty="0" smtClean="0"/>
              <a:t>This video shows the robot align to the black line.  Even when the robot comes in at a steep angle, it is still able to align well.</a:t>
            </a:r>
            <a:endParaRPr lang="en-US" dirty="0"/>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Tree>
    <p:extLst>
      <p:ext uri="{BB962C8B-B14F-4D97-AF65-F5344CB8AC3E}">
        <p14:creationId xmlns:p14="http://schemas.microsoft.com/office/powerpoint/2010/main" val="2375583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Create the Dark My Block</a:t>
            </a:r>
            <a:endParaRPr lang="en-US" dirty="0"/>
          </a:p>
        </p:txBody>
      </p:sp>
      <p:pic>
        <p:nvPicPr>
          <p:cNvPr id="3" name="Picture 2" descr="Screen Shot 2014-11-27 at 10.01.12 PM.png"/>
          <p:cNvPicPr>
            <a:picLocks noChangeAspect="1"/>
          </p:cNvPicPr>
          <p:nvPr/>
        </p:nvPicPr>
        <p:blipFill rotWithShape="1">
          <a:blip r:embed="rId2">
            <a:extLst>
              <a:ext uri="{28A0092B-C50C-407E-A947-70E740481C1C}">
                <a14:useLocalDpi xmlns:a14="http://schemas.microsoft.com/office/drawing/2010/main" val="0"/>
              </a:ext>
            </a:extLst>
          </a:blip>
          <a:srcRect l="1322" t="5577"/>
          <a:stretch/>
        </p:blipFill>
        <p:spPr>
          <a:xfrm>
            <a:off x="96762" y="1898955"/>
            <a:ext cx="9023048" cy="4801810"/>
          </a:xfrm>
          <a:prstGeom prst="rect">
            <a:avLst/>
          </a:prstGeom>
        </p:spPr>
      </p:pic>
      <p:sp>
        <p:nvSpPr>
          <p:cNvPr id="4" name="Footer Placeholder 3"/>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Tree>
    <p:extLst>
      <p:ext uri="{BB962C8B-B14F-4D97-AF65-F5344CB8AC3E}">
        <p14:creationId xmlns:p14="http://schemas.microsoft.com/office/powerpoint/2010/main" val="8256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Create the Light My Block</a:t>
            </a:r>
            <a:endParaRPr lang="en-US" dirty="0"/>
          </a:p>
        </p:txBody>
      </p:sp>
      <p:sp>
        <p:nvSpPr>
          <p:cNvPr id="4" name="Footer Placeholder 3"/>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pic>
        <p:nvPicPr>
          <p:cNvPr id="5" name="Picture 4" descr="Screen Shot 2014-11-29 at 4.20.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51" y="1784351"/>
            <a:ext cx="7614557" cy="4585629"/>
          </a:xfrm>
          <a:prstGeom prst="rect">
            <a:avLst/>
          </a:prstGeom>
        </p:spPr>
      </p:pic>
    </p:spTree>
    <p:extLst>
      <p:ext uri="{BB962C8B-B14F-4D97-AF65-F5344CB8AC3E}">
        <p14:creationId xmlns:p14="http://schemas.microsoft.com/office/powerpoint/2010/main" val="222014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t>
            </a:r>
            <a:r>
              <a:rPr lang="en-US" dirty="0" smtClean="0"/>
              <a:t>Create Code (Page 1)</a:t>
            </a:r>
            <a:endParaRPr lang="en-US" dirty="0"/>
          </a:p>
        </p:txBody>
      </p:sp>
      <p:pic>
        <p:nvPicPr>
          <p:cNvPr id="4" name="Picture 3" descr="Screen Shot 2014-11-27 at 10.00.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53" y="1855493"/>
            <a:ext cx="7589837" cy="4885150"/>
          </a:xfrm>
          <a:prstGeom prst="rect">
            <a:avLst/>
          </a:prstGeom>
        </p:spPr>
      </p:pic>
      <p:sp>
        <p:nvSpPr>
          <p:cNvPr id="5" name="TextBox 4"/>
          <p:cNvSpPr txBox="1"/>
          <p:nvPr/>
        </p:nvSpPr>
        <p:spPr>
          <a:xfrm>
            <a:off x="7963202" y="5454952"/>
            <a:ext cx="1064381" cy="1015663"/>
          </a:xfrm>
          <a:prstGeom prst="rect">
            <a:avLst/>
          </a:prstGeom>
          <a:noFill/>
        </p:spPr>
        <p:txBody>
          <a:bodyPr wrap="square" rtlCol="0">
            <a:spAutoFit/>
          </a:bodyPr>
          <a:lstStyle/>
          <a:p>
            <a:r>
              <a:rPr lang="en-US" sz="1200" dirty="0" smtClean="0"/>
              <a:t>Continued on the next slide.  Split in half for space reasons</a:t>
            </a:r>
            <a:endParaRPr lang="en-US" sz="1200" dirty="0"/>
          </a:p>
        </p:txBody>
      </p:sp>
      <p:sp>
        <p:nvSpPr>
          <p:cNvPr id="6" name="Footer Placeholder 5"/>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Tree>
    <p:extLst>
      <p:ext uri="{BB962C8B-B14F-4D97-AF65-F5344CB8AC3E}">
        <p14:creationId xmlns:p14="http://schemas.microsoft.com/office/powerpoint/2010/main" val="302797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Create Code (Page 2)</a:t>
            </a:r>
            <a:endParaRPr lang="en-US" dirty="0"/>
          </a:p>
        </p:txBody>
      </p:sp>
      <p:pic>
        <p:nvPicPr>
          <p:cNvPr id="3" name="Picture 2" descr="Screen Shot 2014-11-27 at 10.00.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125" y="1763512"/>
            <a:ext cx="5549638" cy="5094488"/>
          </a:xfrm>
          <a:prstGeom prst="rect">
            <a:avLst/>
          </a:prstGeom>
        </p:spPr>
      </p:pic>
      <p:sp>
        <p:nvSpPr>
          <p:cNvPr id="4" name="Footer Placeholder 3"/>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Tree>
    <p:extLst>
      <p:ext uri="{BB962C8B-B14F-4D97-AF65-F5344CB8AC3E}">
        <p14:creationId xmlns:p14="http://schemas.microsoft.com/office/powerpoint/2010/main" val="266283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284163" y="2133600"/>
            <a:ext cx="8574087" cy="3992563"/>
          </a:xfrm>
        </p:spPr>
        <p:txBody>
          <a:bodyPr>
            <a:normAutofit/>
          </a:bodyPr>
          <a:lstStyle/>
          <a:p>
            <a:r>
              <a:rPr lang="en-US" dirty="0" smtClean="0"/>
              <a:t>This lessons was compiled by EV3Lessons.com.</a:t>
            </a:r>
          </a:p>
          <a:p>
            <a:r>
              <a:rPr lang="en-US" dirty="0" smtClean="0"/>
              <a:t>The EV3 Code, video and explanations were provided by FLL Team, The Gnome it </a:t>
            </a:r>
            <a:r>
              <a:rPr lang="en-US" dirty="0" err="1" smtClean="0"/>
              <a:t>Alls</a:t>
            </a:r>
            <a:r>
              <a:rPr lang="en-US" dirty="0" smtClean="0"/>
              <a:t> from </a:t>
            </a:r>
            <a:r>
              <a:rPr lang="en-US" dirty="0" smtClean="0"/>
              <a:t>Wisconsin</a:t>
            </a:r>
          </a:p>
          <a:p>
            <a:r>
              <a:rPr lang="en-US" dirty="0" smtClean="0"/>
              <a:t>Feel free to adapt and use the lesson, but please be sure to credit the original authors of the lesson.</a:t>
            </a:r>
            <a:endParaRPr lang="en-US" dirty="0"/>
          </a:p>
          <a:p>
            <a:r>
              <a:rPr lang="en-US" dirty="0" smtClean="0"/>
              <a:t>You </a:t>
            </a:r>
            <a:r>
              <a:rPr lang="en-US" dirty="0"/>
              <a:t>can find more lessons at </a:t>
            </a:r>
            <a:r>
              <a:rPr lang="en-US" dirty="0" smtClean="0">
                <a:hlinkClick r:id="rId2"/>
              </a:rPr>
              <a:t>www.ev3lessons.com</a:t>
            </a:r>
            <a:endParaRPr lang="en-US" dirty="0" smtClean="0"/>
          </a:p>
          <a:p>
            <a:endParaRPr lang="en-US" dirty="0"/>
          </a:p>
        </p:txBody>
      </p:sp>
      <p:pic>
        <p:nvPicPr>
          <p:cNvPr id="4" name="Picture 3" descr="88x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650" y="6298293"/>
            <a:ext cx="1117600" cy="393700"/>
          </a:xfrm>
          <a:prstGeom prst="rect">
            <a:avLst/>
          </a:prstGeom>
        </p:spPr>
      </p:pic>
      <p:sp>
        <p:nvSpPr>
          <p:cNvPr id="5" name="Footer Placeholder 4"/>
          <p:cNvSpPr>
            <a:spLocks noGrp="1"/>
          </p:cNvSpPr>
          <p:nvPr>
            <p:ph type="ftr" sz="quarter" idx="11"/>
          </p:nvPr>
        </p:nvSpPr>
        <p:spPr/>
        <p:txBody>
          <a:bodyPr/>
          <a:lstStyle/>
          <a:p>
            <a:r>
              <a:rPr lang="en-US" smtClean="0"/>
              <a:t>Droids Robotics Copyright © 2014 www.droidsrobotics.org, www.ev3lessons.com, Code by Gnome it Alls</a:t>
            </a:r>
            <a:endParaRPr lang="en-US"/>
          </a:p>
        </p:txBody>
      </p:sp>
    </p:spTree>
    <p:extLst>
      <p:ext uri="{BB962C8B-B14F-4D97-AF65-F5344CB8AC3E}">
        <p14:creationId xmlns:p14="http://schemas.microsoft.com/office/powerpoint/2010/main" val="1375548180"/>
      </p:ext>
    </p:extLst>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117</TotalTime>
  <Words>393</Words>
  <Application>Microsoft Macintosh PowerPoint</Application>
  <PresentationFormat>On-screen Show (4:3)</PresentationFormat>
  <Paragraphs>35</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Spectrum</vt:lpstr>
      <vt:lpstr>Advanced Programming Lesson: Another Way to Align on a Line: Iterative Approach</vt:lpstr>
      <vt:lpstr>Notes</vt:lpstr>
      <vt:lpstr>Goal: Iterative Align Program</vt:lpstr>
      <vt:lpstr>Video of Robot Aligning</vt:lpstr>
      <vt:lpstr>Step 1: Create the Dark My Block</vt:lpstr>
      <vt:lpstr>Step 2: Create the Light My Block</vt:lpstr>
      <vt:lpstr>Step 3: Create Code (Page 1)</vt:lpstr>
      <vt:lpstr>Step 3: Create Code (Page 2)</vt:lpstr>
      <vt:lpstr>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Programming Lesson: Another Way to Line on a Line: Iterative Approach</dc:title>
  <dc:creator>Sanjay Seshan</dc:creator>
  <cp:lastModifiedBy>Sanjay Seshan</cp:lastModifiedBy>
  <cp:revision>11</cp:revision>
  <dcterms:created xsi:type="dcterms:W3CDTF">2014-11-28T02:44:55Z</dcterms:created>
  <dcterms:modified xsi:type="dcterms:W3CDTF">2014-11-29T22:21:22Z</dcterms:modified>
</cp:coreProperties>
</file>